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86" r:id="rId2"/>
    <p:sldId id="486" r:id="rId3"/>
    <p:sldId id="502" r:id="rId4"/>
    <p:sldId id="503" r:id="rId5"/>
    <p:sldId id="548" r:id="rId6"/>
    <p:sldId id="568" r:id="rId7"/>
    <p:sldId id="565" r:id="rId8"/>
    <p:sldId id="566" r:id="rId9"/>
    <p:sldId id="567" r:id="rId10"/>
    <p:sldId id="563" r:id="rId11"/>
    <p:sldId id="573" r:id="rId12"/>
    <p:sldId id="569" r:id="rId13"/>
    <p:sldId id="529" r:id="rId14"/>
    <p:sldId id="546" r:id="rId15"/>
    <p:sldId id="571" r:id="rId16"/>
    <p:sldId id="547" r:id="rId17"/>
    <p:sldId id="572" r:id="rId18"/>
    <p:sldId id="570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FFFF00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FFFF00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FFFF00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FFFF00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b="1" kern="1200">
        <a:solidFill>
          <a:srgbClr val="FFFF00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500" b="1" kern="1200">
        <a:solidFill>
          <a:srgbClr val="FFFF00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500" b="1" kern="1200">
        <a:solidFill>
          <a:srgbClr val="FFFF00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500" b="1" kern="1200">
        <a:solidFill>
          <a:srgbClr val="FFFF00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500" b="1" kern="1200">
        <a:solidFill>
          <a:srgbClr val="FFFF00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Salamunovic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F019"/>
    <a:srgbClr val="FF3300"/>
    <a:srgbClr val="0000FF"/>
    <a:srgbClr val="FFFF00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6F065-8F2E-4053-BB8E-E18709196DB2}" v="18" dt="2026-04-13T14:49:31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26" autoAdjust="0"/>
    <p:restoredTop sz="91705" autoAdjust="0"/>
  </p:normalViewPr>
  <p:slideViewPr>
    <p:cSldViewPr>
      <p:cViewPr varScale="1">
        <p:scale>
          <a:sx n="71" d="100"/>
          <a:sy n="71" d="100"/>
        </p:scale>
        <p:origin x="139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alamunovich" userId="c085a5a8cee7d391" providerId="LiveId" clId="{D3CA29BF-B317-4148-BFDC-298478E700DB}"/>
    <pc:docChg chg="addSld modSld">
      <pc:chgData name="Tim Salamunovich" userId="c085a5a8cee7d391" providerId="LiveId" clId="{D3CA29BF-B317-4148-BFDC-298478E700DB}" dt="2026-04-13T14:49:31.137" v="118" actId="1076"/>
      <pc:docMkLst>
        <pc:docMk/>
      </pc:docMkLst>
      <pc:sldChg chg="delSp modSp mod">
        <pc:chgData name="Tim Salamunovich" userId="c085a5a8cee7d391" providerId="LiveId" clId="{D3CA29BF-B317-4148-BFDC-298478E700DB}" dt="2026-04-13T14:49:31.137" v="118" actId="1076"/>
        <pc:sldMkLst>
          <pc:docMk/>
          <pc:sldMk cId="731980336" sldId="563"/>
        </pc:sldMkLst>
        <pc:spChg chg="del mod">
          <ac:chgData name="Tim Salamunovich" userId="c085a5a8cee7d391" providerId="LiveId" clId="{D3CA29BF-B317-4148-BFDC-298478E700DB}" dt="2026-04-13T14:47:29.770" v="80" actId="478"/>
          <ac:spMkLst>
            <pc:docMk/>
            <pc:sldMk cId="731980336" sldId="563"/>
            <ac:spMk id="2" creationId="{7FBB3B92-65F9-3C3C-587F-7E241B6F8D7B}"/>
          </ac:spMkLst>
        </pc:spChg>
        <pc:spChg chg="mod">
          <ac:chgData name="Tim Salamunovich" userId="c085a5a8cee7d391" providerId="LiveId" clId="{D3CA29BF-B317-4148-BFDC-298478E700DB}" dt="2026-04-13T14:49:31.137" v="118" actId="1076"/>
          <ac:spMkLst>
            <pc:docMk/>
            <pc:sldMk cId="731980336" sldId="563"/>
            <ac:spMk id="3" creationId="{BD7366B1-E072-6F2A-F71F-B5409131DD79}"/>
          </ac:spMkLst>
        </pc:spChg>
        <pc:spChg chg="del">
          <ac:chgData name="Tim Salamunovich" userId="c085a5a8cee7d391" providerId="LiveId" clId="{D3CA29BF-B317-4148-BFDC-298478E700DB}" dt="2026-04-13T14:47:33.924" v="81" actId="478"/>
          <ac:spMkLst>
            <pc:docMk/>
            <pc:sldMk cId="731980336" sldId="563"/>
            <ac:spMk id="4" creationId="{E926639F-E5AD-BA3B-8B4E-5550E270B65C}"/>
          </ac:spMkLst>
        </pc:spChg>
        <pc:spChg chg="mod">
          <ac:chgData name="Tim Salamunovich" userId="c085a5a8cee7d391" providerId="LiveId" clId="{D3CA29BF-B317-4148-BFDC-298478E700DB}" dt="2026-04-13T14:49:26.218" v="117" actId="14100"/>
          <ac:spMkLst>
            <pc:docMk/>
            <pc:sldMk cId="731980336" sldId="563"/>
            <ac:spMk id="7170" creationId="{519CBA5E-BF5F-FEAB-DFF1-2C890AAD1EFD}"/>
          </ac:spMkLst>
        </pc:spChg>
      </pc:sldChg>
      <pc:sldChg chg="delSp modSp add mod">
        <pc:chgData name="Tim Salamunovich" userId="c085a5a8cee7d391" providerId="LiveId" clId="{D3CA29BF-B317-4148-BFDC-298478E700DB}" dt="2026-04-13T14:48:46.862" v="114" actId="1076"/>
        <pc:sldMkLst>
          <pc:docMk/>
          <pc:sldMk cId="1092707339" sldId="573"/>
        </pc:sldMkLst>
        <pc:spChg chg="mod">
          <ac:chgData name="Tim Salamunovich" userId="c085a5a8cee7d391" providerId="LiveId" clId="{D3CA29BF-B317-4148-BFDC-298478E700DB}" dt="2026-04-13T14:48:36.261" v="113" actId="14100"/>
          <ac:spMkLst>
            <pc:docMk/>
            <pc:sldMk cId="1092707339" sldId="573"/>
            <ac:spMk id="2" creationId="{423C7FE1-3918-68D7-F617-57DF4E9DBA3D}"/>
          </ac:spMkLst>
        </pc:spChg>
        <pc:spChg chg="mod">
          <ac:chgData name="Tim Salamunovich" userId="c085a5a8cee7d391" providerId="LiveId" clId="{D3CA29BF-B317-4148-BFDC-298478E700DB}" dt="2026-04-13T14:48:29.099" v="111" actId="1076"/>
          <ac:spMkLst>
            <pc:docMk/>
            <pc:sldMk cId="1092707339" sldId="573"/>
            <ac:spMk id="3" creationId="{EC7C50FB-424D-B0B0-D855-2D52B3BEC501}"/>
          </ac:spMkLst>
        </pc:spChg>
        <pc:spChg chg="mod">
          <ac:chgData name="Tim Salamunovich" userId="c085a5a8cee7d391" providerId="LiveId" clId="{D3CA29BF-B317-4148-BFDC-298478E700DB}" dt="2026-04-13T14:48:46.862" v="114" actId="1076"/>
          <ac:spMkLst>
            <pc:docMk/>
            <pc:sldMk cId="1092707339" sldId="573"/>
            <ac:spMk id="4" creationId="{6349BB1F-9171-1B40-9F82-48C6AAEABDEC}"/>
          </ac:spMkLst>
        </pc:spChg>
        <pc:spChg chg="del mod">
          <ac:chgData name="Tim Salamunovich" userId="c085a5a8cee7d391" providerId="LiveId" clId="{D3CA29BF-B317-4148-BFDC-298478E700DB}" dt="2026-04-13T14:47:58.455" v="85" actId="478"/>
          <ac:spMkLst>
            <pc:docMk/>
            <pc:sldMk cId="1092707339" sldId="573"/>
            <ac:spMk id="7170" creationId="{30E83D48-A173-0773-A82D-100170E96B5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D07098-4E8F-4006-AADC-6EC209B7F3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5B9DF4E-8085-45BA-B67C-EB7F17C805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F68BA52-4B3E-42B9-9DBB-A0E4D12A7E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D36D340-2B9E-4765-A3E7-8D1B7D5AEB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548469A-2E24-4FA4-9884-7D10B1B96C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D1AFCB7-7954-47EC-8D45-917452C4A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43459C85-0FDF-4D6E-BB46-D802354BCA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9C85-0FDF-4D6E-BB46-D802354BCAA7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39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3C14-3BAE-4016-8272-0E5F62E1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FD680-6C88-44C1-B586-B8B2F8D5F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DA9C3E26-0E73-4BA7-B14C-F59EC8856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EAAD01F-C80A-41EA-B857-172464512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C1B7427-C6D7-4BA7-AF52-6D7A30343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A1EC9-BCAC-4CD6-BA75-1F1DFD28256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526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A2DA4-CF7B-4D3C-A93E-5AEBF0CC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2CCD7-1766-4245-9E73-61E5E8FB6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660CA752-DFA3-4C83-8912-FEE740FA28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9D0FDA5-3157-47DF-80D1-22BFD182F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6D74863E-7CE5-4093-B770-6551220CC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3B505-94E6-4220-8CCD-0674555F5B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34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080F9-567A-475C-8D9E-C701D5E44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A0EBD-8832-478A-8E18-A11BCC70F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09503061-6FF7-4292-8F24-0BF098BA2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8145B16-65D8-4834-955F-10E161096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95C1867-26C4-4371-8A1C-BF2DCA064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F3E28-FD40-4304-BAD4-63A1B0FBC9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17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4C84-CEA3-4360-AEB3-836BF2855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13655-0842-45E3-BC9F-F3F33953B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F9382BF1-DA13-499B-8D0C-97CEB73D6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87BD4034-AAB0-4D28-9849-9A9C26878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CDCEA75C-E9BE-4927-BAAF-4719E16AD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68AD6-A8ED-4D8F-BA36-562ABA463F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867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BBAD3-D855-4A47-AF5B-7BE6654B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F0598-D095-4DB7-BCD9-34649D648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87996D84-DA35-470B-84F4-124DC80F8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0D428CC0-7A5E-49B6-A4E7-F332FD374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FF3B22A-3437-4D43-B752-68632E8D0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98335-31D4-4F61-A1DA-311CF9F09C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346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7FC1-D48F-49E7-AF61-5D5E95F0E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6E073-6795-49DD-B235-26612966D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A211B-E5B9-44F3-8E38-31DAF2617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6FF3A85D-1345-49B7-9D5C-E1041B6B8D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A46E7194-A7C8-4DC9-A55C-BBAF54A89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0BD64778-F2FD-4CA0-8FA0-113433B87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A544E-E4E5-421A-B359-46C17E8B46A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367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7ED2F-7DE8-4C26-AE2C-F159A561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C2625-457F-4D0B-9EB7-EBFD206E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B67B5-76C3-40A0-821F-9424F5FA0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C5359-5321-4C81-ADB3-7E00E2916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331D1-A196-4C6F-93B6-AD90666E8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2D39EAE4-9706-4229-AF80-21EC0ECE0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C1DF3630-4940-43F3-A931-7E7DB5768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DF4CC9A3-2DD9-483A-BAC5-4F87FC615F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066B4-2B4A-497F-81C3-31A6C07103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56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8E05F-5EAB-428C-B321-D848DBB0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7CD95CA7-6B5B-4FBC-A07D-E0DC3C07A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EC95F828-4163-4719-A407-C630BF351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4B9A98D8-BAE4-4A89-8C7E-1647CF8CF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25205-F92C-435F-8817-EFF3F0F405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959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963F9FED-B496-46C3-B672-0F96F49A7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C9403E75-6017-44A1-B536-BA124D0FC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4B740358-F52A-4399-A075-C742FEDAA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4307A-E9AC-445E-8345-B1F27A6C88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655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C458-C375-4CD1-8CFB-8128C74A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E100F-BCF0-4C07-9A76-C537E303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0D011-2F11-4834-B938-AB21C1FB0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0EA883A8-88CE-4F59-9B9C-B9CFBEE61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DC49B6E7-E6FC-4552-93AA-78A2FA81A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358128AB-FBA0-452C-8A30-B5F8412C1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FDAA-EFFF-479B-BB8F-6B5BE8391B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6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499D-5381-4F53-8A1F-ED3720776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81432-CE5F-4C05-8224-F16FFA572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D98A7-E017-427A-B94F-4B2231018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7435C34A-DA6E-4810-AD53-EBA2847D5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BDADC1C9-15FD-4178-A1DB-C6739D289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2B2E92BE-D653-4299-AFD4-52DD5E054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FE352-479A-4DE5-97B1-0958B78E639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18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8A5EEED8-D1FC-41CD-A9C7-308223C12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1CE70AEE-7673-4EE9-8DE2-8F3FEDE45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1028">
            <a:extLst>
              <a:ext uri="{FF2B5EF4-FFF2-40B4-BE49-F238E27FC236}">
                <a16:creationId xmlns:a16="http://schemas.microsoft.com/office/drawing/2014/main" id="{73E50420-8BD5-4581-90A6-90E0DAF8C9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293" name="Rectangle 1029">
            <a:extLst>
              <a:ext uri="{FF2B5EF4-FFF2-40B4-BE49-F238E27FC236}">
                <a16:creationId xmlns:a16="http://schemas.microsoft.com/office/drawing/2014/main" id="{AE7E3C43-1990-4538-823D-F51619563B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294" name="Rectangle 1030">
            <a:extLst>
              <a:ext uri="{FF2B5EF4-FFF2-40B4-BE49-F238E27FC236}">
                <a16:creationId xmlns:a16="http://schemas.microsoft.com/office/drawing/2014/main" id="{BF7B4ACB-0397-4B40-AB52-4DB7814914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36FC88F-4BD3-4B7E-9CC1-7ADE3D35779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>
            <a:extLst>
              <a:ext uri="{FF2B5EF4-FFF2-40B4-BE49-F238E27FC236}">
                <a16:creationId xmlns:a16="http://schemas.microsoft.com/office/drawing/2014/main" id="{38013EFC-FFCD-4820-BEAA-2DAEBE99A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094" y="4189543"/>
            <a:ext cx="3276600" cy="45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  <a:latin typeface="Verdana" panose="020B0604030504040204" pitchFamily="34" charset="0"/>
              </a:rPr>
              <a:t>TRPA Fish Biologists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800" b="0" dirty="0">
                <a:latin typeface="Verdana" panose="020B0604030504040204" pitchFamily="34" charset="0"/>
              </a:rPr>
              <a:t>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2800" b="0" dirty="0">
                <a:latin typeface="Verdana" panose="020B0604030504040204" pitchFamily="34" charset="0"/>
              </a:rPr>
              <a:t>     </a:t>
            </a:r>
          </a:p>
        </p:txBody>
      </p:sp>
      <p:sp>
        <p:nvSpPr>
          <p:cNvPr id="3076" name="Rectangle 8">
            <a:extLst>
              <a:ext uri="{FF2B5EF4-FFF2-40B4-BE49-F238E27FC236}">
                <a16:creationId xmlns:a16="http://schemas.microsoft.com/office/drawing/2014/main" id="{A7651240-6380-48E9-AE7F-4C40BED3E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82" y="136574"/>
            <a:ext cx="4320234" cy="30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Long-Term Fish Monitoring &amp; Water Temperature Data Records/Archives for Lower Putah Creek</a:t>
            </a:r>
            <a:endParaRPr lang="en-US" altLang="en-US" sz="2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Picture 6" descr="A close-up of a hat&#10;&#10;Description automatically generated with low confidence">
            <a:extLst>
              <a:ext uri="{FF2B5EF4-FFF2-40B4-BE49-F238E27FC236}">
                <a16:creationId xmlns:a16="http://schemas.microsoft.com/office/drawing/2014/main" id="{E2C884A7-551D-4EF4-89DA-F3911C978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194" y="3977640"/>
            <a:ext cx="875900" cy="822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7CBAB3-D642-61EE-EFF3-5AB84C3BA3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496" y="0"/>
            <a:ext cx="4826504" cy="3566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52E2C2-87EA-F99E-A32D-8EF807CB0A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" y="3291840"/>
            <a:ext cx="4754880" cy="3566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81841E-7EC5-C886-B450-6271C6F9C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94" y="4999056"/>
            <a:ext cx="2572109" cy="1267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6222C-D029-8F96-F7F7-F8E82281D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19CBA5E-BF5F-FEAB-DFF1-2C890AAD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19200"/>
            <a:ext cx="7543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The SCWA/LPCCC Microsoft Excel spreadsheets and Access database includes </a:t>
            </a:r>
            <a:r>
              <a:rPr lang="en-US" altLang="en-US" sz="3600" dirty="0">
                <a:solidFill>
                  <a:srgbClr val="FF0000"/>
                </a:solidFill>
                <a:latin typeface="Trebuchet MS" panose="020B0603020202020204" pitchFamily="34" charset="0"/>
              </a:rPr>
              <a:t>106</a:t>
            </a: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 separate surveys and  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D7366B1-E072-6F2A-F71F-B5409131D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581400"/>
            <a:ext cx="49216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Trebuchet MS" panose="020B0603020202020204" pitchFamily="34" charset="0"/>
              </a:rPr>
              <a:t>139,824</a:t>
            </a: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 organisms </a:t>
            </a:r>
          </a:p>
        </p:txBody>
      </p:sp>
    </p:spTree>
    <p:extLst>
      <p:ext uri="{BB962C8B-B14F-4D97-AF65-F5344CB8AC3E}">
        <p14:creationId xmlns:p14="http://schemas.microsoft.com/office/powerpoint/2010/main" val="73198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EF887-1609-5D07-7876-AD0821F09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23C7FE1-3918-68D7-F617-57DF4E9DB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76" y="2057400"/>
            <a:ext cx="842682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0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138,889 FISH </a:t>
            </a: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from 41 species and 4 hybrid types; (including </a:t>
            </a:r>
            <a:r>
              <a:rPr lang="en-US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116,913</a:t>
            </a: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 individual measurements &amp; </a:t>
            </a:r>
            <a:r>
              <a:rPr lang="en-US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17,476</a:t>
            </a: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 individual weights)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C7C50FB-424D-B0B0-D855-2D52B3BE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6096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Trebuchet MS" panose="020B0603020202020204" pitchFamily="34" charset="0"/>
              </a:rPr>
              <a:t>139,824</a:t>
            </a: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 organisms in database includes: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349BB1F-9171-1B40-9F82-48C6AAEAB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4482353"/>
            <a:ext cx="6934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0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rebuchet MS" panose="020B0603020202020204" pitchFamily="34" charset="0"/>
              </a:rPr>
              <a:t>935 NON-FISH</a:t>
            </a:r>
            <a:r>
              <a:rPr lang="en-US" altLang="en-US" sz="3600" dirty="0">
                <a:solidFill>
                  <a:srgbClr val="02F019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including clams, crayfish, shrimp, mitten crabs, bullfrogs and turtles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0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A70B8-923A-C915-B77F-13E7FBED8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F7F149B-8E82-6C1B-F951-B92FB7AE3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543800" cy="15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The SCWA/LPCCC Microsoft Excel spreadsheets and Access database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18B766A3-1017-EFEA-CE18-2DA813E6F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92406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continually updated following surveys and when data is made available 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3600" b="0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archived on the SCWA FTP Site and provided to UCD researchers on request   </a:t>
            </a:r>
          </a:p>
        </p:txBody>
      </p:sp>
    </p:spTree>
    <p:extLst>
      <p:ext uri="{BB962C8B-B14F-4D97-AF65-F5344CB8AC3E}">
        <p14:creationId xmlns:p14="http://schemas.microsoft.com/office/powerpoint/2010/main" val="73607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A821A2D-1783-439B-A763-EE08B6CBD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" y="45720"/>
            <a:ext cx="845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0" dirty="0">
                <a:solidFill>
                  <a:srgbClr val="FFFF00"/>
                </a:solidFill>
                <a:latin typeface="Trebuchet MS" panose="020B0603020202020204" pitchFamily="34" charset="0"/>
              </a:rPr>
              <a:t> Middle and Lower Putah Creek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0" dirty="0">
                <a:solidFill>
                  <a:srgbClr val="FFFF00"/>
                </a:solidFill>
                <a:latin typeface="Trebuchet MS" panose="020B0603020202020204" pitchFamily="34" charset="0"/>
              </a:rPr>
              <a:t>   Water Temperature Records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EB282-3461-8540-A89A-066AA3012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925" y="3479202"/>
            <a:ext cx="4511040" cy="338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A6CB4-4964-E553-0606-2890249F8A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" y="2133600"/>
            <a:ext cx="463296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2510DFF-AABE-4964-A204-4A6910DED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27" y="304800"/>
            <a:ext cx="8915400" cy="6248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Continuous Water Temperature Data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endParaRPr lang="en-US" altLang="en-US" sz="1600" dirty="0">
              <a:solidFill>
                <a:schemeClr val="accent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Monticello  11.7 years     (2014-August 2025)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FA3              7.7 years     (2018- 2014-August 2025)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PDD           18.7 years     (1992-1994; 1998-2000; 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2013-August 2025)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Pipes           4 years         (1998-2001)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Pool 7          1 year           (1994)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Wimmer     5.5 years        (2018-June 2023)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Mertz BW   11 years         (2006-2016)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Mertz MC     6 years         (2012-2017)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PG&amp;E X       2 years         (1998-1999)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Winters Br  10 years         (2006-2015)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WPCP          5 years         (2012-2016)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I505            24.7 years      (1992-2000; 2010-August 2025)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McNamara   7.7 years      (2018-August 2025)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36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A7012-8D7C-E6D2-65BD-B414FB60B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D09D18-F7A6-199C-3F8B-B105507601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" y="685800"/>
            <a:ext cx="8971788" cy="4479698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D02071B5-1F88-3F24-75B3-916039F0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0"/>
            <a:ext cx="6705600" cy="114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Sites Between Monticello and Stevenson Bridge</a:t>
            </a:r>
          </a:p>
        </p:txBody>
      </p:sp>
    </p:spTree>
    <p:extLst>
      <p:ext uri="{BB962C8B-B14F-4D97-AF65-F5344CB8AC3E}">
        <p14:creationId xmlns:p14="http://schemas.microsoft.com/office/powerpoint/2010/main" val="395395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2510DFF-AABE-4964-A204-4A6910DED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27" y="304800"/>
            <a:ext cx="8915400" cy="6248400"/>
          </a:xfrm>
        </p:spPr>
        <p:txBody>
          <a:bodyPr/>
          <a:lstStyle/>
          <a:p>
            <a:pPr marL="609600" indent="0" eaLnBrk="1" hangingPunct="1">
              <a:buFontTx/>
              <a:buNone/>
            </a:pPr>
            <a:endParaRPr lang="en-US" altLang="en-US" sz="100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Continuous Water Temperature Data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endParaRPr lang="en-US" altLang="en-US" sz="1600" dirty="0">
              <a:solidFill>
                <a:schemeClr val="accent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609600" indent="0" eaLnBrk="1" hangingPunct="1"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Stevenson  27.5 years      (1992-2002; 2007-June 2023)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TS Glide      2 years          (1998-1999)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Pedrick       17.7 years      (2007-2015; 2017-August 2025)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I80              12 years         (1996-2002; 2006-2010)</a:t>
            </a:r>
          </a:p>
          <a:p>
            <a:pPr marL="609600" indent="0" eaLnBrk="1" hangingPunct="1"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Old Davis   17.2 years       (2007-2022; </a:t>
            </a:r>
          </a:p>
          <a:p>
            <a:pPr marL="609600" indent="0" eaLnBrk="1" hangingPunct="1"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July 2023-August 2025)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Mace          16.7 years      (2006-2008; 2012-August 2025)</a:t>
            </a:r>
          </a:p>
          <a:p>
            <a:pPr marL="609600" indent="0" eaLnBrk="1" hangingPunct="1">
              <a:spcBef>
                <a:spcPts val="0"/>
              </a:spcBef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LRCD         14.5 years      (2001-2002; 2011-June 2023)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</a:t>
            </a:r>
          </a:p>
          <a:p>
            <a:pPr marL="609600" indent="0" eaLnBrk="1" hangingPunct="1">
              <a:spcBef>
                <a:spcPts val="0"/>
              </a:spcBef>
              <a:buFontTx/>
              <a:buNone/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8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8E6BC-0BFA-75FF-7DDF-713977C6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D3AEFC-D117-D50E-B2BE-D1D1C525DD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" y="685800"/>
            <a:ext cx="8971787" cy="4479698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DACD6DA5-B897-B6BD-7C32-1A206AEE8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00"/>
            <a:ext cx="6705600" cy="114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Sites Between Stevenson Bridge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And Toe Drain</a:t>
            </a:r>
          </a:p>
        </p:txBody>
      </p:sp>
    </p:spTree>
    <p:extLst>
      <p:ext uri="{BB962C8B-B14F-4D97-AF65-F5344CB8AC3E}">
        <p14:creationId xmlns:p14="http://schemas.microsoft.com/office/powerpoint/2010/main" val="318711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F212-62EA-4F8F-E85A-F313AD589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315D0B6-D2CD-AE94-5FE1-B2A9E4CE1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5847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The SCWA Water Temperature data 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13559ED2-4CB5-CBC9-D687-743F7817E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24" y="914400"/>
            <a:ext cx="7848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Mostly hourly data (some 15 and 30-minute records)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1600" b="0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continually updated following logger downloads (12-18 months)  </a:t>
            </a:r>
          </a:p>
          <a:p>
            <a:pPr marL="571500" indent="-571500" eaLnBrk="1" hangingPunct="1">
              <a:spcBef>
                <a:spcPct val="0"/>
              </a:spcBef>
            </a:pPr>
            <a:endParaRPr lang="en-US" altLang="en-US" sz="1600" b="0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Data </a:t>
            </a:r>
            <a:r>
              <a:rPr lang="en-US" altLang="en-US" sz="3600" b="0" dirty="0" err="1">
                <a:solidFill>
                  <a:srgbClr val="FFFF00"/>
                </a:solidFill>
                <a:latin typeface="Trebuchet MS" panose="020B0603020202020204" pitchFamily="34" charset="0"/>
              </a:rPr>
              <a:t>Qa</a:t>
            </a: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/Qc (mainly shallow depths) and archived on the SCWA FTP Site and provided to UCD researchers on request   </a:t>
            </a:r>
          </a:p>
        </p:txBody>
      </p:sp>
    </p:spTree>
    <p:extLst>
      <p:ext uri="{BB962C8B-B14F-4D97-AF65-F5344CB8AC3E}">
        <p14:creationId xmlns:p14="http://schemas.microsoft.com/office/powerpoint/2010/main" val="147705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2510DFF-AABE-4964-A204-4A6910DED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127" y="152400"/>
            <a:ext cx="8915400" cy="6553200"/>
          </a:xfrm>
        </p:spPr>
        <p:txBody>
          <a:bodyPr/>
          <a:lstStyle/>
          <a:p>
            <a:pPr marL="609600" indent="0" eaLnBrk="1" hangingPunct="1"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609600" indent="0" eaLnBrk="1" hangingPunct="1">
              <a:buFontTx/>
              <a:buNone/>
            </a:pPr>
            <a:endParaRPr lang="en-US" altLang="en-US" b="1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609600" indent="0"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TRPA Fish Biologists has accumulated data records from numerous surveys and data reviews on a wide range of issues in Putah Creek basin including long-term fish monitoring and water temperature records</a:t>
            </a:r>
          </a:p>
          <a:p>
            <a:pPr marL="609600" indent="0"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609600" indent="0" eaLnBrk="1" hangingPunct="1">
              <a:buFontTx/>
              <a:buNone/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grass, ground&#10;&#10;Description automatically generated">
            <a:extLst>
              <a:ext uri="{FF2B5EF4-FFF2-40B4-BE49-F238E27FC236}">
                <a16:creationId xmlns:a16="http://schemas.microsoft.com/office/drawing/2014/main" id="{CE294FD1-D475-40A8-88E5-5FC376E3AF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85445"/>
            <a:ext cx="5120640" cy="3840480"/>
          </a:xfrm>
          <a:prstGeom prst="rect">
            <a:avLst/>
          </a:prstGeom>
        </p:spPr>
      </p:pic>
      <p:sp>
        <p:nvSpPr>
          <p:cNvPr id="3076" name="Rectangle 8">
            <a:extLst>
              <a:ext uri="{FF2B5EF4-FFF2-40B4-BE49-F238E27FC236}">
                <a16:creationId xmlns:a16="http://schemas.microsoft.com/office/drawing/2014/main" id="{A7651240-6380-48E9-AE7F-4C40BED3E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54" y="457200"/>
            <a:ext cx="3581400" cy="174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Putah Creek Fish Monitoring</a:t>
            </a:r>
            <a:endParaRPr lang="en-US" altLang="en-US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4" descr="A picture containing tree, outdoor, person, raft&#10;&#10;Description automatically generated">
            <a:extLst>
              <a:ext uri="{FF2B5EF4-FFF2-40B4-BE49-F238E27FC236}">
                <a16:creationId xmlns:a16="http://schemas.microsoft.com/office/drawing/2014/main" id="{0AC5526F-68FD-427C-8F9A-83C79A69A7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686" y="0"/>
            <a:ext cx="4960314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9AE570B-C11E-4367-AF17-AFE78E9E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839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TRPA has assembled Fish monitoring records include both Microsoft Excel and Access database format for </a:t>
            </a:r>
            <a:r>
              <a:rPr lang="en-US" altLang="en-US" sz="3600" dirty="0">
                <a:solidFill>
                  <a:srgbClr val="FF0000"/>
                </a:solidFill>
                <a:latin typeface="Trebuchet MS" panose="020B0603020202020204" pitchFamily="34" charset="0"/>
              </a:rPr>
              <a:t>106</a:t>
            </a: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 separate surveys along lower Putah Creek:  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6F0F4E9-55FD-C8BC-78B6-1C79F92F7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23" y="2381250"/>
            <a:ext cx="732864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UC Davis WFC class sampling;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C75ED19-628D-A999-7F6E-11113653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88" y="3420040"/>
            <a:ext cx="867335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 eaLnBrk="1" hangingPunct="1">
              <a:spcBef>
                <a:spcPct val="0"/>
              </a:spcBef>
              <a:buFont typeface="+mj-lt"/>
              <a:buAutoNum type="arabicParenR" startAt="2"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Trinity Fisheries Consulting (TFC) sampling;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4715F1E-99A0-962D-63BA-C1BDE5E66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88" y="4643722"/>
            <a:ext cx="576878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 eaLnBrk="1" hangingPunct="1">
              <a:spcBef>
                <a:spcPct val="0"/>
              </a:spcBef>
              <a:buFont typeface="+mj-lt"/>
              <a:buAutoNum type="arabicParenR" startAt="3"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TRPA Fish monitoring</a:t>
            </a:r>
          </a:p>
        </p:txBody>
      </p:sp>
    </p:spTree>
    <p:extLst>
      <p:ext uri="{BB962C8B-B14F-4D97-AF65-F5344CB8AC3E}">
        <p14:creationId xmlns:p14="http://schemas.microsoft.com/office/powerpoint/2010/main" val="424287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13DC0B-E8CA-ADFE-BB87-93E3EAD8C8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" y="993806"/>
            <a:ext cx="8971788" cy="4687507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85105262-989F-F47E-9C23-B6091B0D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4861"/>
            <a:ext cx="61722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Sites Between PDD and Davis</a:t>
            </a:r>
          </a:p>
        </p:txBody>
      </p:sp>
    </p:spTree>
    <p:extLst>
      <p:ext uri="{BB962C8B-B14F-4D97-AF65-F5344CB8AC3E}">
        <p14:creationId xmlns:p14="http://schemas.microsoft.com/office/powerpoint/2010/main" val="219142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C5D0E-A93D-5DCC-E5DD-2979B6AB6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DC9DD1-133B-879E-6950-DA1E4E9101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6" y="993806"/>
            <a:ext cx="8971787" cy="4687507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79195D69-BAC9-7801-CF4E-FB627CC68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85795"/>
            <a:ext cx="724890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Sites Between Davis and Toe Drain</a:t>
            </a:r>
          </a:p>
        </p:txBody>
      </p:sp>
    </p:spTree>
    <p:extLst>
      <p:ext uri="{BB962C8B-B14F-4D97-AF65-F5344CB8AC3E}">
        <p14:creationId xmlns:p14="http://schemas.microsoft.com/office/powerpoint/2010/main" val="159811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0E900-9515-00F7-1352-2D8EAF257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3855EEE9-DF7C-C8FC-3FE4-BACADEB23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3241"/>
            <a:ext cx="88392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UC Davis WFC class sampling includes: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4882A022-E056-7D72-3710-AAA1BEEF6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81100"/>
            <a:ext cx="8839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47 years of WFC 120 Class FALL sampling at APO Pool/above APO Pool (1KM) 1979-2025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356762D-1102-4847-C026-F0F3A8D3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24200"/>
            <a:ext cx="8839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10 years of WFC 100 Class SPRING  sampling at APO Pool and above APO Pool (1KM) 2013-2024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C97487-3DAE-BBE1-CB02-1C65F56D0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47" y="4800600"/>
            <a:ext cx="8839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2 years of misc.  student surveys sampling at APO Pool 1979 &amp; 2022</a:t>
            </a:r>
          </a:p>
        </p:txBody>
      </p:sp>
    </p:spTree>
    <p:extLst>
      <p:ext uri="{BB962C8B-B14F-4D97-AF65-F5344CB8AC3E}">
        <p14:creationId xmlns:p14="http://schemas.microsoft.com/office/powerpoint/2010/main" val="425978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89933-C0B8-420C-EB2A-F85A69C91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5A22DA13-9E8B-BDF6-B1CA-3CF3A37F0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95400"/>
            <a:ext cx="67056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 eaLnBrk="1" hangingPunct="1">
              <a:spcBef>
                <a:spcPct val="0"/>
              </a:spcBef>
              <a:buFont typeface="+mj-lt"/>
              <a:buAutoNum type="arabicParenR" startAt="2"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TFC sampling includes: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11A4B963-FAEC-C479-065A-7F82D500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81619"/>
            <a:ext cx="8839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1 year (1990) of SUMMER &amp; FALL sampling at 6 sites along lower creek during drought</a:t>
            </a:r>
          </a:p>
        </p:txBody>
      </p:sp>
    </p:spTree>
    <p:extLst>
      <p:ext uri="{BB962C8B-B14F-4D97-AF65-F5344CB8AC3E}">
        <p14:creationId xmlns:p14="http://schemas.microsoft.com/office/powerpoint/2010/main" val="273120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2B26B-7C2C-57AF-F935-2B1189BF1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3229759-2A21-981A-EFC2-230DAB63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8392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 eaLnBrk="1" hangingPunct="1">
              <a:spcBef>
                <a:spcPct val="0"/>
              </a:spcBef>
              <a:buFont typeface="+mj-lt"/>
              <a:buAutoNum type="arabicParenR" startAt="3"/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TRPA Fish (and Normandeau) sampling includes between PDD and Toe Drain: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16B3684-FD55-1E27-6A8A-5E86BB25B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53" y="1256180"/>
            <a:ext cx="8305800" cy="15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10 years of SUMMER sampling at 6-9 sites: 1991, 1993-2000, 2003;  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68C66D9-01D8-6B03-E990-AE72E7B4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53" y="2576232"/>
            <a:ext cx="8572500" cy="138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32 years of FALL sampling at 6-12 sites: 1993-2008, 2010-2025 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57741EB-2F00-68DA-2B6B-405A37A72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53" y="4030758"/>
            <a:ext cx="8572500" cy="11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FALL 2005 fish rescue/relocation at Dry Creek channel restoration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B83896-4222-8B1B-DA0C-E669BECAA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65" y="5329518"/>
            <a:ext cx="8572500" cy="11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</a:pPr>
            <a:r>
              <a:rPr lang="en-US" altLang="en-US" sz="3600" b="0" dirty="0">
                <a:solidFill>
                  <a:srgbClr val="FFFF00"/>
                </a:solidFill>
                <a:latin typeface="Trebuchet MS" panose="020B0603020202020204" pitchFamily="34" charset="0"/>
              </a:rPr>
              <a:t>SPRING 2016 opportunistic sampling for juvenile CHK at 4 sites</a:t>
            </a:r>
          </a:p>
        </p:txBody>
      </p:sp>
    </p:spTree>
    <p:extLst>
      <p:ext uri="{BB962C8B-B14F-4D97-AF65-F5344CB8AC3E}">
        <p14:creationId xmlns:p14="http://schemas.microsoft.com/office/powerpoint/2010/main" val="2493904037"/>
      </p:ext>
    </p:extLst>
  </p:cSld>
  <p:clrMapOvr>
    <a:masterClrMapping/>
  </p:clrMapOvr>
</p:sld>
</file>

<file path=ppt/theme/theme1.xml><?xml version="1.0" encoding="utf-8"?>
<a:theme xmlns:a="http://schemas.openxmlformats.org/drawingml/2006/main" name="TRPA Template">
  <a:themeElements>
    <a:clrScheme name="TRPA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PA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5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5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TRPA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PA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PA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PA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PA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PA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PA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C:\WINDOWS\Profiles\tom\Application Data\Microsoft\Templates\TRPA Template.pot</Template>
  <TotalTime>6964</TotalTime>
  <Words>584</Words>
  <Application>Microsoft Office PowerPoint</Application>
  <PresentationFormat>On-screen Show (4:3)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Verdana</vt:lpstr>
      <vt:lpstr>TRPA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Thomas R. Payne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Salamunovich</dc:creator>
  <cp:lastModifiedBy>Tim Salamunovich</cp:lastModifiedBy>
  <cp:revision>239</cp:revision>
  <dcterms:created xsi:type="dcterms:W3CDTF">2007-01-27T23:41:07Z</dcterms:created>
  <dcterms:modified xsi:type="dcterms:W3CDTF">2026-04-13T14:49:36Z</dcterms:modified>
</cp:coreProperties>
</file>