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18" r:id="rId3"/>
    <p:sldId id="283" r:id="rId4"/>
    <p:sldId id="284" r:id="rId5"/>
    <p:sldId id="299" r:id="rId6"/>
    <p:sldId id="312" r:id="rId7"/>
    <p:sldId id="313" r:id="rId8"/>
    <p:sldId id="316" r:id="rId9"/>
    <p:sldId id="315" r:id="rId10"/>
    <p:sldId id="314" r:id="rId11"/>
    <p:sldId id="279" r:id="rId12"/>
    <p:sldId id="304" r:id="rId13"/>
    <p:sldId id="300" r:id="rId14"/>
    <p:sldId id="295" r:id="rId15"/>
    <p:sldId id="308" r:id="rId16"/>
    <p:sldId id="293" r:id="rId17"/>
    <p:sldId id="309" r:id="rId18"/>
    <p:sldId id="303" r:id="rId19"/>
    <p:sldId id="317" r:id="rId20"/>
    <p:sldId id="261" r:id="rId21"/>
    <p:sldId id="302" r:id="rId22"/>
    <p:sldId id="310" r:id="rId23"/>
    <p:sldId id="311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9A5"/>
    <a:srgbClr val="FEC3A9"/>
    <a:srgbClr val="C5FF9B"/>
    <a:srgbClr val="10372E"/>
    <a:srgbClr val="124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/>
    <p:restoredTop sz="60361"/>
  </p:normalViewPr>
  <p:slideViewPr>
    <p:cSldViewPr snapToGrid="0">
      <p:cViewPr>
        <p:scale>
          <a:sx n="43" d="100"/>
          <a:sy n="43" d="100"/>
        </p:scale>
        <p:origin x="296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52834-4F1E-9A4F-ACD5-767795CF1A3C}" type="doc">
      <dgm:prSet loTypeId="urn:microsoft.com/office/officeart/2008/layout/CircularPictureCallout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8AE3F73-AB75-9045-8D16-B0229CC65C3E}">
      <dgm:prSet phldrT="[Text]"/>
      <dgm:spPr/>
      <dgm:t>
        <a:bodyPr/>
        <a:lstStyle/>
        <a:p>
          <a:r>
            <a:rPr lang="en-US" dirty="0"/>
            <a:t>Receive data</a:t>
          </a:r>
        </a:p>
      </dgm:t>
    </dgm:pt>
    <dgm:pt modelId="{71B75502-0052-C44B-B5A7-D80AD1A3717A}" type="parTrans" cxnId="{A091956E-5DE7-AF4F-B6FD-BB25E2B8ECC3}">
      <dgm:prSet/>
      <dgm:spPr/>
      <dgm:t>
        <a:bodyPr/>
        <a:lstStyle/>
        <a:p>
          <a:endParaRPr lang="en-US"/>
        </a:p>
      </dgm:t>
    </dgm:pt>
    <dgm:pt modelId="{C1928C7F-0AAA-8243-879A-2A441A46B2D5}" type="sibTrans" cxnId="{A091956E-5DE7-AF4F-B6FD-BB25E2B8ECC3}">
      <dgm:prSet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mpetition outline"/>
        </a:ext>
      </dgm:extLst>
    </dgm:pt>
    <dgm:pt modelId="{48F927F5-DD74-ED40-8C03-DAEAA0708E2C}">
      <dgm:prSet phldrT="[Text]"/>
      <dgm:spPr/>
      <dgm:t>
        <a:bodyPr/>
        <a:lstStyle/>
        <a:p>
          <a:r>
            <a:rPr lang="en-US" dirty="0"/>
            <a:t>Data processing</a:t>
          </a:r>
        </a:p>
      </dgm:t>
    </dgm:pt>
    <dgm:pt modelId="{D83EDD30-FB02-164C-B3AA-1F70F739C031}" type="parTrans" cxnId="{4470DB60-EBF0-B54B-AE7D-370EED27FD8C}">
      <dgm:prSet/>
      <dgm:spPr/>
      <dgm:t>
        <a:bodyPr/>
        <a:lstStyle/>
        <a:p>
          <a:endParaRPr lang="en-US"/>
        </a:p>
      </dgm:t>
    </dgm:pt>
    <dgm:pt modelId="{D5CFE8AC-1F8C-5240-BF91-2CBE24E06D0B}" type="sibTrans" cxnId="{4470DB60-EBF0-B54B-AE7D-370EED27FD8C}">
      <dgm:prSet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dgm:spPr>
      <dgm:t>
        <a:bodyPr/>
        <a:lstStyle/>
        <a:p>
          <a:endParaRPr lang="en-US" b="0" cap="none" spc="0">
            <a:ln w="0"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 descr="Continuous Improvement outline"/>
        </a:ext>
      </dgm:extLst>
    </dgm:pt>
    <dgm:pt modelId="{56437B2B-E56E-CB43-8FF4-8179FA13E93A}">
      <dgm:prSet phldrT="[Text]"/>
      <dgm:spPr>
        <a:effectLst/>
      </dgm:spPr>
      <dgm:t>
        <a:bodyPr/>
        <a:lstStyle/>
        <a:p>
          <a:r>
            <a:rPr lang="en-US" dirty="0"/>
            <a:t>Data access, usage</a:t>
          </a:r>
        </a:p>
      </dgm:t>
    </dgm:pt>
    <dgm:pt modelId="{AACFE1F4-BB96-3349-BE35-CBACD1EA96A9}" type="parTrans" cxnId="{83691BC9-8268-5040-904B-86A3D8B2C579}">
      <dgm:prSet/>
      <dgm:spPr/>
      <dgm:t>
        <a:bodyPr/>
        <a:lstStyle/>
        <a:p>
          <a:endParaRPr lang="en-US"/>
        </a:p>
      </dgm:t>
    </dgm:pt>
    <dgm:pt modelId="{EF2BE58A-AC38-8F4E-89E6-CC84DA8AE8B0}" type="sibTrans" cxnId="{83691BC9-8268-5040-904B-86A3D8B2C579}">
      <dgm:prSet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Koi outline"/>
        </a:ext>
      </dgm:extLst>
    </dgm:pt>
    <dgm:pt modelId="{423E9D3B-76B0-B847-885A-3B7535314C8A}">
      <dgm:prSet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>
          <a:outerShdw blurRad="50800" dist="50800" dir="5400000" sx="14000" sy="14000" algn="ctr" rotWithShape="0">
            <a:srgbClr val="000000">
              <a:alpha val="43137"/>
            </a:srgbClr>
          </a:outerShdw>
        </a:effectLst>
      </dgm:spPr>
      <dgm:t>
        <a:bodyPr/>
        <a:lstStyle/>
        <a:p>
          <a:r>
            <a:rPr lang="en-US" b="1" dirty="0">
              <a:ln w="0">
                <a:noFill/>
              </a:ln>
              <a:solidFill>
                <a:schemeClr val="accent5">
                  <a:lumMod val="50000"/>
                </a:schemeClr>
              </a:solidFill>
            </a:rPr>
            <a:t>Data Manager</a:t>
          </a:r>
        </a:p>
      </dgm:t>
    </dgm:pt>
    <dgm:pt modelId="{050D240F-D6CE-094F-9D38-FEADEE84E6EF}" type="sibTrans" cxnId="{2BEEF4D2-ABE5-C647-B7EE-ADE1B36E3E70}">
      <dgm:prSet/>
      <dgm:spPr/>
      <dgm:t>
        <a:bodyPr/>
        <a:lstStyle/>
        <a:p>
          <a:endParaRPr lang="en-US"/>
        </a:p>
      </dgm:t>
    </dgm:pt>
    <dgm:pt modelId="{332882A1-E36E-5C41-BEB2-052BDD2A62FB}" type="parTrans" cxnId="{2BEEF4D2-ABE5-C647-B7EE-ADE1B36E3E70}">
      <dgm:prSet/>
      <dgm:spPr/>
      <dgm:t>
        <a:bodyPr/>
        <a:lstStyle/>
        <a:p>
          <a:endParaRPr lang="en-US"/>
        </a:p>
      </dgm:t>
    </dgm:pt>
    <dgm:pt modelId="{C72EAE01-535A-A74A-8EF5-5C3D84EC58B1}">
      <dgm:prSet phldrT="[Text]"/>
      <dgm:spPr/>
      <dgm:t>
        <a:bodyPr/>
        <a:lstStyle/>
        <a:p>
          <a:r>
            <a:rPr lang="en-US" dirty="0"/>
            <a:t>Trainings &amp; group meetings</a:t>
          </a:r>
        </a:p>
      </dgm:t>
    </dgm:pt>
    <dgm:pt modelId="{85B64B94-8037-CD47-BE39-A35C91D9BADE}" type="parTrans" cxnId="{A4ECD603-3BC9-0147-BCD3-ED2F74D1890B}">
      <dgm:prSet/>
      <dgm:spPr/>
      <dgm:t>
        <a:bodyPr/>
        <a:lstStyle/>
        <a:p>
          <a:endParaRPr lang="en-US"/>
        </a:p>
      </dgm:t>
    </dgm:pt>
    <dgm:pt modelId="{D5C1E8CC-B0A2-D143-83C2-3DA80FF8744C}" type="sibTrans" cxnId="{A4ECD603-3BC9-0147-BCD3-ED2F74D1890B}">
      <dgm:prSet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Users outline"/>
        </a:ext>
      </dgm:extLst>
    </dgm:pt>
    <dgm:pt modelId="{6F6ADE3F-0AD7-8D42-9914-58AB91E41381}">
      <dgm:prSet phldrT="[Text]"/>
      <dgm:spPr/>
      <dgm:t>
        <a:bodyPr/>
        <a:lstStyle/>
        <a:p>
          <a:r>
            <a:rPr lang="en-US" dirty="0"/>
            <a:t>Data support</a:t>
          </a:r>
        </a:p>
      </dgm:t>
    </dgm:pt>
    <dgm:pt modelId="{7A3AF328-7F65-184B-B9EB-50806B950C26}" type="parTrans" cxnId="{FFD40396-700F-3C42-ADFE-1B25E9C9A786}">
      <dgm:prSet/>
      <dgm:spPr/>
      <dgm:t>
        <a:bodyPr/>
        <a:lstStyle/>
        <a:p>
          <a:endParaRPr lang="en-US"/>
        </a:p>
      </dgm:t>
    </dgm:pt>
    <dgm:pt modelId="{67C82B89-DC7A-324D-B393-1776F0CED783}" type="sibTrans" cxnId="{FFD40396-700F-3C42-ADFE-1B25E9C9A786}">
      <dgm:prSet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esearch outline"/>
        </a:ext>
      </dgm:extLst>
    </dgm:pt>
    <dgm:pt modelId="{B4BF8151-412B-2949-8B5A-962CB17D2A28}" type="pres">
      <dgm:prSet presAssocID="{F4D52834-4F1E-9A4F-ACD5-767795CF1A3C}" presName="Name0" presStyleCnt="0">
        <dgm:presLayoutVars>
          <dgm:chMax val="7"/>
          <dgm:chPref val="7"/>
          <dgm:dir/>
        </dgm:presLayoutVars>
      </dgm:prSet>
      <dgm:spPr/>
    </dgm:pt>
    <dgm:pt modelId="{1EBC04EA-C6F4-BF48-BEB4-86AF3C816457}" type="pres">
      <dgm:prSet presAssocID="{F4D52834-4F1E-9A4F-ACD5-767795CF1A3C}" presName="Name1" presStyleCnt="0"/>
      <dgm:spPr/>
    </dgm:pt>
    <dgm:pt modelId="{6CD69A06-3574-804E-ADA5-51148C0EDFBB}" type="pres">
      <dgm:prSet presAssocID="{050D240F-D6CE-094F-9D38-FEADEE84E6EF}" presName="picture_1" presStyleCnt="0"/>
      <dgm:spPr/>
    </dgm:pt>
    <dgm:pt modelId="{E8230C72-161C-B844-A958-1CD8BE8A1D45}" type="pres">
      <dgm:prSet presAssocID="{050D240F-D6CE-094F-9D38-FEADEE84E6EF}" presName="pictureRepeatNode" presStyleLbl="alignImgPlace1" presStyleIdx="0" presStyleCnt="6" custLinFactNeighborY="-539"/>
      <dgm:spPr/>
    </dgm:pt>
    <dgm:pt modelId="{C2A51758-74C9-6647-A075-9E52BB790F07}" type="pres">
      <dgm:prSet presAssocID="{423E9D3B-76B0-B847-885A-3B7535314C8A}" presName="text_1" presStyleLbl="node1" presStyleIdx="0" presStyleCnt="0" custLinFactNeighborX="842" custLinFactNeighborY="-56128">
        <dgm:presLayoutVars>
          <dgm:bulletEnabled val="1"/>
        </dgm:presLayoutVars>
      </dgm:prSet>
      <dgm:spPr/>
    </dgm:pt>
    <dgm:pt modelId="{B7C7E27A-3FA9-F54B-BB86-A5A9A046A1EE}" type="pres">
      <dgm:prSet presAssocID="{D5C1E8CC-B0A2-D143-83C2-3DA80FF8744C}" presName="picture_2" presStyleCnt="0"/>
      <dgm:spPr/>
    </dgm:pt>
    <dgm:pt modelId="{656A54BD-8741-8744-A20D-4479DDF331BE}" type="pres">
      <dgm:prSet presAssocID="{D5C1E8CC-B0A2-D143-83C2-3DA80FF8744C}" presName="pictureRepeatNode" presStyleLbl="alignImgPlace1" presStyleIdx="1" presStyleCnt="6" custScaleX="82036" custScaleY="82036" custLinFactNeighborX="42574"/>
      <dgm:spPr/>
    </dgm:pt>
    <dgm:pt modelId="{04DA1D20-CA8B-C942-97BD-AD6218040B04}" type="pres">
      <dgm:prSet presAssocID="{C72EAE01-535A-A74A-8EF5-5C3D84EC58B1}" presName="line_2" presStyleLbl="parChTrans1D1" presStyleIdx="0" presStyleCnt="5" custLinFactNeighborX="1098"/>
      <dgm:spPr/>
    </dgm:pt>
    <dgm:pt modelId="{EBFADB66-4813-F342-9AA4-C117D7526072}" type="pres">
      <dgm:prSet presAssocID="{C72EAE01-535A-A74A-8EF5-5C3D84EC58B1}" presName="textparent_2" presStyleLbl="node1" presStyleIdx="0" presStyleCnt="0"/>
      <dgm:spPr/>
    </dgm:pt>
    <dgm:pt modelId="{316F5FA4-C1A3-7048-B258-AD5925702241}" type="pres">
      <dgm:prSet presAssocID="{C72EAE01-535A-A74A-8EF5-5C3D84EC58B1}" presName="text_2" presStyleLbl="revTx" presStyleIdx="0" presStyleCnt="5" custLinFactNeighborX="30207">
        <dgm:presLayoutVars>
          <dgm:bulletEnabled val="1"/>
        </dgm:presLayoutVars>
      </dgm:prSet>
      <dgm:spPr/>
    </dgm:pt>
    <dgm:pt modelId="{127875B4-9A4A-8845-B4D0-D4D20A8AC3E5}" type="pres">
      <dgm:prSet presAssocID="{67C82B89-DC7A-324D-B393-1776F0CED783}" presName="picture_3" presStyleCnt="0"/>
      <dgm:spPr/>
    </dgm:pt>
    <dgm:pt modelId="{684D525A-F3B5-A546-865A-B0510950ACBF}" type="pres">
      <dgm:prSet presAssocID="{67C82B89-DC7A-324D-B393-1776F0CED783}" presName="pictureRepeatNode" presStyleLbl="alignImgPlace1" presStyleIdx="2" presStyleCnt="6" custLinFactNeighborX="42658"/>
      <dgm:spPr/>
    </dgm:pt>
    <dgm:pt modelId="{286121B5-019D-6440-820A-4F7D5BBC13B9}" type="pres">
      <dgm:prSet presAssocID="{6F6ADE3F-0AD7-8D42-9914-58AB91E41381}" presName="line_3" presStyleLbl="parChTrans1D1" presStyleIdx="1" presStyleCnt="5"/>
      <dgm:spPr/>
    </dgm:pt>
    <dgm:pt modelId="{BC44E714-40B4-7144-8500-DEB386624D63}" type="pres">
      <dgm:prSet presAssocID="{6F6ADE3F-0AD7-8D42-9914-58AB91E41381}" presName="textparent_3" presStyleLbl="node1" presStyleIdx="0" presStyleCnt="0"/>
      <dgm:spPr/>
    </dgm:pt>
    <dgm:pt modelId="{664F2872-9127-D34A-AC64-07F5061CB471}" type="pres">
      <dgm:prSet presAssocID="{6F6ADE3F-0AD7-8D42-9914-58AB91E41381}" presName="text_3" presStyleLbl="revTx" presStyleIdx="1" presStyleCnt="5" custLinFactNeighborX="47995">
        <dgm:presLayoutVars>
          <dgm:bulletEnabled val="1"/>
        </dgm:presLayoutVars>
      </dgm:prSet>
      <dgm:spPr/>
    </dgm:pt>
    <dgm:pt modelId="{1A8F00F3-6255-2D44-A6A3-3359983E41CA}" type="pres">
      <dgm:prSet presAssocID="{C1928C7F-0AAA-8243-879A-2A441A46B2D5}" presName="picture_4" presStyleCnt="0"/>
      <dgm:spPr/>
    </dgm:pt>
    <dgm:pt modelId="{DFC44F72-109D-EB42-A85F-7441A34E46A8}" type="pres">
      <dgm:prSet presAssocID="{C1928C7F-0AAA-8243-879A-2A441A46B2D5}" presName="pictureRepeatNode" presStyleLbl="alignImgPlace1" presStyleIdx="3" presStyleCnt="6" custLinFactNeighborX="48475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6E05342A-ADE2-E445-830F-41FDD69FA76E}" type="pres">
      <dgm:prSet presAssocID="{48AE3F73-AB75-9045-8D16-B0229CC65C3E}" presName="line_4" presStyleLbl="parChTrans1D1" presStyleIdx="2" presStyleCnt="5"/>
      <dgm:spPr/>
    </dgm:pt>
    <dgm:pt modelId="{7DF1605D-DA2F-C540-A200-5C0C230EF49F}" type="pres">
      <dgm:prSet presAssocID="{48AE3F73-AB75-9045-8D16-B0229CC65C3E}" presName="textparent_4" presStyleLbl="node1" presStyleIdx="0" presStyleCnt="0"/>
      <dgm:spPr/>
    </dgm:pt>
    <dgm:pt modelId="{4C731EA0-BF20-E84E-9B45-56678A6C773B}" type="pres">
      <dgm:prSet presAssocID="{48AE3F73-AB75-9045-8D16-B0229CC65C3E}" presName="text_4" presStyleLbl="revTx" presStyleIdx="2" presStyleCnt="5" custLinFactNeighborX="40525">
        <dgm:presLayoutVars>
          <dgm:bulletEnabled val="1"/>
        </dgm:presLayoutVars>
      </dgm:prSet>
      <dgm:spPr/>
    </dgm:pt>
    <dgm:pt modelId="{E5A66DFE-FAC9-0B46-A950-8E337F6E2BB3}" type="pres">
      <dgm:prSet presAssocID="{D5CFE8AC-1F8C-5240-BF91-2CBE24E06D0B}" presName="picture_5" presStyleCnt="0"/>
      <dgm:spPr/>
    </dgm:pt>
    <dgm:pt modelId="{3CB218CC-DA30-AC4B-A710-FBCE55692015}" type="pres">
      <dgm:prSet presAssocID="{D5CFE8AC-1F8C-5240-BF91-2CBE24E06D0B}" presName="pictureRepeatNode" presStyleLbl="alignImgPlace1" presStyleIdx="4" presStyleCnt="6" custLinFactNeighborX="4653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</dgm:pt>
    <dgm:pt modelId="{6F41D9E3-C612-9C45-A965-FEDBE4879404}" type="pres">
      <dgm:prSet presAssocID="{48F927F5-DD74-ED40-8C03-DAEAA0708E2C}" presName="line_5" presStyleLbl="parChTrans1D1" presStyleIdx="3" presStyleCnt="5"/>
      <dgm:spPr/>
    </dgm:pt>
    <dgm:pt modelId="{DB718ED6-7661-7848-9F7B-3D509714A8C7}" type="pres">
      <dgm:prSet presAssocID="{48F927F5-DD74-ED40-8C03-DAEAA0708E2C}" presName="textparent_5" presStyleLbl="node1" presStyleIdx="0" presStyleCnt="0"/>
      <dgm:spPr/>
    </dgm:pt>
    <dgm:pt modelId="{EB5C41B8-4A54-D740-91E2-2F39DE0436EC}" type="pres">
      <dgm:prSet presAssocID="{48F927F5-DD74-ED40-8C03-DAEAA0708E2C}" presName="text_5" presStyleLbl="revTx" presStyleIdx="3" presStyleCnt="5" custLinFactNeighborX="35061" custLinFactNeighborY="0">
        <dgm:presLayoutVars>
          <dgm:bulletEnabled val="1"/>
        </dgm:presLayoutVars>
      </dgm:prSet>
      <dgm:spPr/>
    </dgm:pt>
    <dgm:pt modelId="{A85C17B6-C180-5F44-A2B9-2E2DB44EF013}" type="pres">
      <dgm:prSet presAssocID="{EF2BE58A-AC38-8F4E-89E6-CC84DA8AE8B0}" presName="picture_6" presStyleCnt="0"/>
      <dgm:spPr/>
    </dgm:pt>
    <dgm:pt modelId="{8FACEA51-826C-AC47-9257-2B774F5E1E01}" type="pres">
      <dgm:prSet presAssocID="{EF2BE58A-AC38-8F4E-89E6-CC84DA8AE8B0}" presName="pictureRepeatNode" presStyleLbl="alignImgPlace1" presStyleIdx="5" presStyleCnt="6" custLinFactNeighborX="46536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C6B620E4-57D8-8541-BA16-E82F0D65E3B3}" type="pres">
      <dgm:prSet presAssocID="{56437B2B-E56E-CB43-8FF4-8179FA13E93A}" presName="line_6" presStyleLbl="parChTrans1D1" presStyleIdx="4" presStyleCnt="5" custLinFactNeighborX="344"/>
      <dgm:spPr/>
    </dgm:pt>
    <dgm:pt modelId="{78CF91F3-026B-F140-B04E-1221477CDEB9}" type="pres">
      <dgm:prSet presAssocID="{56437B2B-E56E-CB43-8FF4-8179FA13E93A}" presName="textparent_6" presStyleLbl="node1" presStyleIdx="0" presStyleCnt="0"/>
      <dgm:spPr/>
    </dgm:pt>
    <dgm:pt modelId="{7A91F5E9-8239-9F49-A7A1-02DC6C13C89A}" type="pres">
      <dgm:prSet presAssocID="{56437B2B-E56E-CB43-8FF4-8179FA13E93A}" presName="text_6" presStyleLbl="revTx" presStyleIdx="4" presStyleCnt="5" custLinFactNeighborX="50182">
        <dgm:presLayoutVars>
          <dgm:bulletEnabled val="1"/>
        </dgm:presLayoutVars>
      </dgm:prSet>
      <dgm:spPr/>
    </dgm:pt>
  </dgm:ptLst>
  <dgm:cxnLst>
    <dgm:cxn modelId="{A818A702-0B5F-C941-85E3-08D7F577D457}" type="presOf" srcId="{56437B2B-E56E-CB43-8FF4-8179FA13E93A}" destId="{7A91F5E9-8239-9F49-A7A1-02DC6C13C89A}" srcOrd="0" destOrd="0" presId="urn:microsoft.com/office/officeart/2008/layout/CircularPictureCallout"/>
    <dgm:cxn modelId="{A4ECD603-3BC9-0147-BCD3-ED2F74D1890B}" srcId="{F4D52834-4F1E-9A4F-ACD5-767795CF1A3C}" destId="{C72EAE01-535A-A74A-8EF5-5C3D84EC58B1}" srcOrd="1" destOrd="0" parTransId="{85B64B94-8037-CD47-BE39-A35C91D9BADE}" sibTransId="{D5C1E8CC-B0A2-D143-83C2-3DA80FF8744C}"/>
    <dgm:cxn modelId="{443FC208-EE82-DF41-9F14-0DDF29CAC99D}" type="presOf" srcId="{48F927F5-DD74-ED40-8C03-DAEAA0708E2C}" destId="{EB5C41B8-4A54-D740-91E2-2F39DE0436EC}" srcOrd="0" destOrd="0" presId="urn:microsoft.com/office/officeart/2008/layout/CircularPictureCallout"/>
    <dgm:cxn modelId="{EE6C8E2E-287C-EC43-9F9E-0B899D5FF39C}" type="presOf" srcId="{D5C1E8CC-B0A2-D143-83C2-3DA80FF8744C}" destId="{656A54BD-8741-8744-A20D-4479DDF331BE}" srcOrd="0" destOrd="0" presId="urn:microsoft.com/office/officeart/2008/layout/CircularPictureCallout"/>
    <dgm:cxn modelId="{28AA0650-58F7-6442-AFEE-B2117F6717D3}" type="presOf" srcId="{C72EAE01-535A-A74A-8EF5-5C3D84EC58B1}" destId="{316F5FA4-C1A3-7048-B258-AD5925702241}" srcOrd="0" destOrd="0" presId="urn:microsoft.com/office/officeart/2008/layout/CircularPictureCallout"/>
    <dgm:cxn modelId="{9537205A-6BE6-8945-8FBB-136DA31B1E81}" type="presOf" srcId="{67C82B89-DC7A-324D-B393-1776F0CED783}" destId="{684D525A-F3B5-A546-865A-B0510950ACBF}" srcOrd="0" destOrd="0" presId="urn:microsoft.com/office/officeart/2008/layout/CircularPictureCallout"/>
    <dgm:cxn modelId="{A5840E5E-B162-4D48-A953-9AC6AA6FE85C}" type="presOf" srcId="{C1928C7F-0AAA-8243-879A-2A441A46B2D5}" destId="{DFC44F72-109D-EB42-A85F-7441A34E46A8}" srcOrd="0" destOrd="0" presId="urn:microsoft.com/office/officeart/2008/layout/CircularPictureCallout"/>
    <dgm:cxn modelId="{4470DB60-EBF0-B54B-AE7D-370EED27FD8C}" srcId="{F4D52834-4F1E-9A4F-ACD5-767795CF1A3C}" destId="{48F927F5-DD74-ED40-8C03-DAEAA0708E2C}" srcOrd="4" destOrd="0" parTransId="{D83EDD30-FB02-164C-B3AA-1F70F739C031}" sibTransId="{D5CFE8AC-1F8C-5240-BF91-2CBE24E06D0B}"/>
    <dgm:cxn modelId="{370B8B68-0EA5-5D41-8E9D-58B9E34AC615}" type="presOf" srcId="{D5CFE8AC-1F8C-5240-BF91-2CBE24E06D0B}" destId="{3CB218CC-DA30-AC4B-A710-FBCE55692015}" srcOrd="0" destOrd="0" presId="urn:microsoft.com/office/officeart/2008/layout/CircularPictureCallout"/>
    <dgm:cxn modelId="{A091956E-5DE7-AF4F-B6FD-BB25E2B8ECC3}" srcId="{F4D52834-4F1E-9A4F-ACD5-767795CF1A3C}" destId="{48AE3F73-AB75-9045-8D16-B0229CC65C3E}" srcOrd="3" destOrd="0" parTransId="{71B75502-0052-C44B-B5A7-D80AD1A3717A}" sibTransId="{C1928C7F-0AAA-8243-879A-2A441A46B2D5}"/>
    <dgm:cxn modelId="{395FF36E-52B8-BF46-9BB9-680AAFCFA4E2}" type="presOf" srcId="{F4D52834-4F1E-9A4F-ACD5-767795CF1A3C}" destId="{B4BF8151-412B-2949-8B5A-962CB17D2A28}" srcOrd="0" destOrd="0" presId="urn:microsoft.com/office/officeart/2008/layout/CircularPictureCallout"/>
    <dgm:cxn modelId="{0E6E6876-C57D-E94E-AB51-1E7851A2D4B8}" type="presOf" srcId="{423E9D3B-76B0-B847-885A-3B7535314C8A}" destId="{C2A51758-74C9-6647-A075-9E52BB790F07}" srcOrd="0" destOrd="0" presId="urn:microsoft.com/office/officeart/2008/layout/CircularPictureCallout"/>
    <dgm:cxn modelId="{FB573E94-2D1E-8847-B309-F7080CBD441C}" type="presOf" srcId="{050D240F-D6CE-094F-9D38-FEADEE84E6EF}" destId="{E8230C72-161C-B844-A958-1CD8BE8A1D45}" srcOrd="0" destOrd="0" presId="urn:microsoft.com/office/officeart/2008/layout/CircularPictureCallout"/>
    <dgm:cxn modelId="{FFD40396-700F-3C42-ADFE-1B25E9C9A786}" srcId="{F4D52834-4F1E-9A4F-ACD5-767795CF1A3C}" destId="{6F6ADE3F-0AD7-8D42-9914-58AB91E41381}" srcOrd="2" destOrd="0" parTransId="{7A3AF328-7F65-184B-B9EB-50806B950C26}" sibTransId="{67C82B89-DC7A-324D-B393-1776F0CED783}"/>
    <dgm:cxn modelId="{03415F98-97A1-444A-835F-72ED6882F847}" type="presOf" srcId="{EF2BE58A-AC38-8F4E-89E6-CC84DA8AE8B0}" destId="{8FACEA51-826C-AC47-9257-2B774F5E1E01}" srcOrd="0" destOrd="0" presId="urn:microsoft.com/office/officeart/2008/layout/CircularPictureCallout"/>
    <dgm:cxn modelId="{83691BC9-8268-5040-904B-86A3D8B2C579}" srcId="{F4D52834-4F1E-9A4F-ACD5-767795CF1A3C}" destId="{56437B2B-E56E-CB43-8FF4-8179FA13E93A}" srcOrd="5" destOrd="0" parTransId="{AACFE1F4-BB96-3349-BE35-CBACD1EA96A9}" sibTransId="{EF2BE58A-AC38-8F4E-89E6-CC84DA8AE8B0}"/>
    <dgm:cxn modelId="{2BEEF4D2-ABE5-C647-B7EE-ADE1B36E3E70}" srcId="{F4D52834-4F1E-9A4F-ACD5-767795CF1A3C}" destId="{423E9D3B-76B0-B847-885A-3B7535314C8A}" srcOrd="0" destOrd="0" parTransId="{332882A1-E36E-5C41-BEB2-052BDD2A62FB}" sibTransId="{050D240F-D6CE-094F-9D38-FEADEE84E6EF}"/>
    <dgm:cxn modelId="{A90164D6-41CF-D942-AC9E-68366CD5B37B}" type="presOf" srcId="{48AE3F73-AB75-9045-8D16-B0229CC65C3E}" destId="{4C731EA0-BF20-E84E-9B45-56678A6C773B}" srcOrd="0" destOrd="0" presId="urn:microsoft.com/office/officeart/2008/layout/CircularPictureCallout"/>
    <dgm:cxn modelId="{EC97CCF1-35B9-9046-B39A-05571F9983E2}" type="presOf" srcId="{6F6ADE3F-0AD7-8D42-9914-58AB91E41381}" destId="{664F2872-9127-D34A-AC64-07F5061CB471}" srcOrd="0" destOrd="0" presId="urn:microsoft.com/office/officeart/2008/layout/CircularPictureCallout"/>
    <dgm:cxn modelId="{E1448173-7FDA-424F-AEE1-9BCC943340DB}" type="presParOf" srcId="{B4BF8151-412B-2949-8B5A-962CB17D2A28}" destId="{1EBC04EA-C6F4-BF48-BEB4-86AF3C816457}" srcOrd="0" destOrd="0" presId="urn:microsoft.com/office/officeart/2008/layout/CircularPictureCallout"/>
    <dgm:cxn modelId="{F88B37AD-76D7-3343-83D3-37354C107D7B}" type="presParOf" srcId="{1EBC04EA-C6F4-BF48-BEB4-86AF3C816457}" destId="{6CD69A06-3574-804E-ADA5-51148C0EDFBB}" srcOrd="0" destOrd="0" presId="urn:microsoft.com/office/officeart/2008/layout/CircularPictureCallout"/>
    <dgm:cxn modelId="{65C014BB-F5D3-B54B-8022-7492846591B9}" type="presParOf" srcId="{6CD69A06-3574-804E-ADA5-51148C0EDFBB}" destId="{E8230C72-161C-B844-A958-1CD8BE8A1D45}" srcOrd="0" destOrd="0" presId="urn:microsoft.com/office/officeart/2008/layout/CircularPictureCallout"/>
    <dgm:cxn modelId="{861EB00D-2F37-7643-BC87-50E2EE9FBB47}" type="presParOf" srcId="{1EBC04EA-C6F4-BF48-BEB4-86AF3C816457}" destId="{C2A51758-74C9-6647-A075-9E52BB790F07}" srcOrd="1" destOrd="0" presId="urn:microsoft.com/office/officeart/2008/layout/CircularPictureCallout"/>
    <dgm:cxn modelId="{B87436AF-BFB4-1E40-B3BD-662908266224}" type="presParOf" srcId="{1EBC04EA-C6F4-BF48-BEB4-86AF3C816457}" destId="{B7C7E27A-3FA9-F54B-BB86-A5A9A046A1EE}" srcOrd="2" destOrd="0" presId="urn:microsoft.com/office/officeart/2008/layout/CircularPictureCallout"/>
    <dgm:cxn modelId="{DCB27801-A1C8-944E-87BA-40CEE513638D}" type="presParOf" srcId="{B7C7E27A-3FA9-F54B-BB86-A5A9A046A1EE}" destId="{656A54BD-8741-8744-A20D-4479DDF331BE}" srcOrd="0" destOrd="0" presId="urn:microsoft.com/office/officeart/2008/layout/CircularPictureCallout"/>
    <dgm:cxn modelId="{DF5DD35E-E504-664E-921B-C717208926E6}" type="presParOf" srcId="{1EBC04EA-C6F4-BF48-BEB4-86AF3C816457}" destId="{04DA1D20-CA8B-C942-97BD-AD6218040B04}" srcOrd="3" destOrd="0" presId="urn:microsoft.com/office/officeart/2008/layout/CircularPictureCallout"/>
    <dgm:cxn modelId="{BF7271A9-B454-444B-B20F-FDFAD5CDD1B8}" type="presParOf" srcId="{1EBC04EA-C6F4-BF48-BEB4-86AF3C816457}" destId="{EBFADB66-4813-F342-9AA4-C117D7526072}" srcOrd="4" destOrd="0" presId="urn:microsoft.com/office/officeart/2008/layout/CircularPictureCallout"/>
    <dgm:cxn modelId="{7F9CFBAC-7663-8C48-A1BE-2190F31E0EEF}" type="presParOf" srcId="{EBFADB66-4813-F342-9AA4-C117D7526072}" destId="{316F5FA4-C1A3-7048-B258-AD5925702241}" srcOrd="0" destOrd="0" presId="urn:microsoft.com/office/officeart/2008/layout/CircularPictureCallout"/>
    <dgm:cxn modelId="{FA04448B-D941-2A47-8F88-17F5D8D3CC04}" type="presParOf" srcId="{1EBC04EA-C6F4-BF48-BEB4-86AF3C816457}" destId="{127875B4-9A4A-8845-B4D0-D4D20A8AC3E5}" srcOrd="5" destOrd="0" presId="urn:microsoft.com/office/officeart/2008/layout/CircularPictureCallout"/>
    <dgm:cxn modelId="{BE7348BE-CE08-C543-9800-A33AE78FB4B7}" type="presParOf" srcId="{127875B4-9A4A-8845-B4D0-D4D20A8AC3E5}" destId="{684D525A-F3B5-A546-865A-B0510950ACBF}" srcOrd="0" destOrd="0" presId="urn:microsoft.com/office/officeart/2008/layout/CircularPictureCallout"/>
    <dgm:cxn modelId="{64C2454E-5A7E-8B4C-AC58-A8095011607C}" type="presParOf" srcId="{1EBC04EA-C6F4-BF48-BEB4-86AF3C816457}" destId="{286121B5-019D-6440-820A-4F7D5BBC13B9}" srcOrd="6" destOrd="0" presId="urn:microsoft.com/office/officeart/2008/layout/CircularPictureCallout"/>
    <dgm:cxn modelId="{B96ED897-C5A3-E445-8C9D-BB8F908446E5}" type="presParOf" srcId="{1EBC04EA-C6F4-BF48-BEB4-86AF3C816457}" destId="{BC44E714-40B4-7144-8500-DEB386624D63}" srcOrd="7" destOrd="0" presId="urn:microsoft.com/office/officeart/2008/layout/CircularPictureCallout"/>
    <dgm:cxn modelId="{F522EC94-D0C4-0048-8C70-73C9F02D5781}" type="presParOf" srcId="{BC44E714-40B4-7144-8500-DEB386624D63}" destId="{664F2872-9127-D34A-AC64-07F5061CB471}" srcOrd="0" destOrd="0" presId="urn:microsoft.com/office/officeart/2008/layout/CircularPictureCallout"/>
    <dgm:cxn modelId="{49C01639-A22C-E945-A3EA-C2668F8A5746}" type="presParOf" srcId="{1EBC04EA-C6F4-BF48-BEB4-86AF3C816457}" destId="{1A8F00F3-6255-2D44-A6A3-3359983E41CA}" srcOrd="8" destOrd="0" presId="urn:microsoft.com/office/officeart/2008/layout/CircularPictureCallout"/>
    <dgm:cxn modelId="{628A474C-C580-5449-B8B5-8FAA22CC9BC3}" type="presParOf" srcId="{1A8F00F3-6255-2D44-A6A3-3359983E41CA}" destId="{DFC44F72-109D-EB42-A85F-7441A34E46A8}" srcOrd="0" destOrd="0" presId="urn:microsoft.com/office/officeart/2008/layout/CircularPictureCallout"/>
    <dgm:cxn modelId="{8CF8022E-D4C8-FF41-9A7A-A395B9930653}" type="presParOf" srcId="{1EBC04EA-C6F4-BF48-BEB4-86AF3C816457}" destId="{6E05342A-ADE2-E445-830F-41FDD69FA76E}" srcOrd="9" destOrd="0" presId="urn:microsoft.com/office/officeart/2008/layout/CircularPictureCallout"/>
    <dgm:cxn modelId="{8DD40DFA-93A9-CD4B-A4DB-E8FBC7EFC6B6}" type="presParOf" srcId="{1EBC04EA-C6F4-BF48-BEB4-86AF3C816457}" destId="{7DF1605D-DA2F-C540-A200-5C0C230EF49F}" srcOrd="10" destOrd="0" presId="urn:microsoft.com/office/officeart/2008/layout/CircularPictureCallout"/>
    <dgm:cxn modelId="{F01EF8B0-904A-DF42-9C64-A57254C7D66F}" type="presParOf" srcId="{7DF1605D-DA2F-C540-A200-5C0C230EF49F}" destId="{4C731EA0-BF20-E84E-9B45-56678A6C773B}" srcOrd="0" destOrd="0" presId="urn:microsoft.com/office/officeart/2008/layout/CircularPictureCallout"/>
    <dgm:cxn modelId="{CF562331-E6AD-A440-9F82-4F63F10E855E}" type="presParOf" srcId="{1EBC04EA-C6F4-BF48-BEB4-86AF3C816457}" destId="{E5A66DFE-FAC9-0B46-A950-8E337F6E2BB3}" srcOrd="11" destOrd="0" presId="urn:microsoft.com/office/officeart/2008/layout/CircularPictureCallout"/>
    <dgm:cxn modelId="{D06696D3-0F3B-0741-B5B6-3E9657C091D1}" type="presParOf" srcId="{E5A66DFE-FAC9-0B46-A950-8E337F6E2BB3}" destId="{3CB218CC-DA30-AC4B-A710-FBCE55692015}" srcOrd="0" destOrd="0" presId="urn:microsoft.com/office/officeart/2008/layout/CircularPictureCallout"/>
    <dgm:cxn modelId="{FAB38012-DBD2-D14A-B958-34CFCDEDEE9C}" type="presParOf" srcId="{1EBC04EA-C6F4-BF48-BEB4-86AF3C816457}" destId="{6F41D9E3-C612-9C45-A965-FEDBE4879404}" srcOrd="12" destOrd="0" presId="urn:microsoft.com/office/officeart/2008/layout/CircularPictureCallout"/>
    <dgm:cxn modelId="{5FB41B77-18F2-0542-80E1-C13B0029C9FE}" type="presParOf" srcId="{1EBC04EA-C6F4-BF48-BEB4-86AF3C816457}" destId="{DB718ED6-7661-7848-9F7B-3D509714A8C7}" srcOrd="13" destOrd="0" presId="urn:microsoft.com/office/officeart/2008/layout/CircularPictureCallout"/>
    <dgm:cxn modelId="{FE0648CB-64AE-424C-A981-2EFBE5F3F3D7}" type="presParOf" srcId="{DB718ED6-7661-7848-9F7B-3D509714A8C7}" destId="{EB5C41B8-4A54-D740-91E2-2F39DE0436EC}" srcOrd="0" destOrd="0" presId="urn:microsoft.com/office/officeart/2008/layout/CircularPictureCallout"/>
    <dgm:cxn modelId="{24E6E671-ED45-0E40-9DCE-C0DD2752A75A}" type="presParOf" srcId="{1EBC04EA-C6F4-BF48-BEB4-86AF3C816457}" destId="{A85C17B6-C180-5F44-A2B9-2E2DB44EF013}" srcOrd="14" destOrd="0" presId="urn:microsoft.com/office/officeart/2008/layout/CircularPictureCallout"/>
    <dgm:cxn modelId="{58E668E4-8C87-2141-A1A5-F31D9A7568F6}" type="presParOf" srcId="{A85C17B6-C180-5F44-A2B9-2E2DB44EF013}" destId="{8FACEA51-826C-AC47-9257-2B774F5E1E01}" srcOrd="0" destOrd="0" presId="urn:microsoft.com/office/officeart/2008/layout/CircularPictureCallout"/>
    <dgm:cxn modelId="{C2040E22-3606-E54D-AE2D-833C32707281}" type="presParOf" srcId="{1EBC04EA-C6F4-BF48-BEB4-86AF3C816457}" destId="{C6B620E4-57D8-8541-BA16-E82F0D65E3B3}" srcOrd="15" destOrd="0" presId="urn:microsoft.com/office/officeart/2008/layout/CircularPictureCallout"/>
    <dgm:cxn modelId="{A88116E7-999D-FB40-B6A9-EFE88887CFD6}" type="presParOf" srcId="{1EBC04EA-C6F4-BF48-BEB4-86AF3C816457}" destId="{78CF91F3-026B-F140-B04E-1221477CDEB9}" srcOrd="16" destOrd="0" presId="urn:microsoft.com/office/officeart/2008/layout/CircularPictureCallout"/>
    <dgm:cxn modelId="{27AFED70-A4F6-2343-BA7C-F82D2D359B73}" type="presParOf" srcId="{78CF91F3-026B-F140-B04E-1221477CDEB9}" destId="{7A91F5E9-8239-9F49-A7A1-02DC6C13C89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7F335-E551-F249-93B8-96ECD32C6DE0}" type="doc">
      <dgm:prSet loTypeId="urn:microsoft.com/office/officeart/2005/8/layout/cycle5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1F4D8DF-6682-EA4F-9D79-C9FC98183D5E}">
      <dgm:prSet phldrT="[Text]" custT="1"/>
      <dgm:spPr/>
      <dgm:t>
        <a:bodyPr/>
        <a:lstStyle/>
        <a:p>
          <a:r>
            <a:rPr lang="en-US" sz="1600" dirty="0"/>
            <a:t>Data Collectors (QC, Submission)</a:t>
          </a:r>
        </a:p>
      </dgm:t>
    </dgm:pt>
    <dgm:pt modelId="{9F7292FF-EB90-234A-ADFC-44891FC84A7E}" type="parTrans" cxnId="{FE95DD36-7E4D-BD44-9570-0DA3242FE362}">
      <dgm:prSet/>
      <dgm:spPr/>
      <dgm:t>
        <a:bodyPr/>
        <a:lstStyle/>
        <a:p>
          <a:endParaRPr lang="en-US" sz="1600"/>
        </a:p>
      </dgm:t>
    </dgm:pt>
    <dgm:pt modelId="{94910C4B-1EDD-964B-9611-6342A2D04229}" type="sibTrans" cxnId="{FE95DD36-7E4D-BD44-9570-0DA3242FE362}">
      <dgm:prSet/>
      <dgm:spPr>
        <a:ln w="76200" cap="rnd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en-US" sz="1600"/>
        </a:p>
      </dgm:t>
    </dgm:pt>
    <dgm:pt modelId="{30E85EFA-0ABB-4943-8205-241579CA996A}">
      <dgm:prSet phldrT="[Text]" custT="1"/>
      <dgm:spPr/>
      <dgm:t>
        <a:bodyPr/>
        <a:lstStyle/>
        <a:p>
          <a:r>
            <a:rPr lang="en-US" sz="1600" i="0" dirty="0"/>
            <a:t>Training</a:t>
          </a:r>
        </a:p>
      </dgm:t>
    </dgm:pt>
    <dgm:pt modelId="{E8D76263-200F-F94F-96C7-D0CED0F2817B}" type="parTrans" cxnId="{68D582F1-3DDC-3644-B2DF-2E38D813E263}">
      <dgm:prSet/>
      <dgm:spPr/>
      <dgm:t>
        <a:bodyPr/>
        <a:lstStyle/>
        <a:p>
          <a:endParaRPr lang="en-US" sz="1600"/>
        </a:p>
      </dgm:t>
    </dgm:pt>
    <dgm:pt modelId="{CED70905-3C14-8B45-A281-4E2F2A168BBB}" type="sibTrans" cxnId="{68D582F1-3DDC-3644-B2DF-2E38D813E263}">
      <dgm:prSet/>
      <dgm:spPr>
        <a:ln w="76200" cap="rnd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en-US" sz="1600"/>
        </a:p>
      </dgm:t>
    </dgm:pt>
    <dgm:pt modelId="{3D87E9E6-3941-AD43-B9CF-8590A1ED34BA}">
      <dgm:prSet phldrT="[Text]" custT="1"/>
      <dgm:spPr/>
      <dgm:t>
        <a:bodyPr/>
        <a:lstStyle/>
        <a:p>
          <a:r>
            <a:rPr lang="en-US" sz="1600" dirty="0"/>
            <a:t>Data Manager </a:t>
          </a:r>
        </a:p>
      </dgm:t>
    </dgm:pt>
    <dgm:pt modelId="{33E12E42-C9BF-4940-8788-6455D43327A4}" type="parTrans" cxnId="{5700C687-5F59-F440-8346-86BFCE73AFA1}">
      <dgm:prSet/>
      <dgm:spPr/>
      <dgm:t>
        <a:bodyPr/>
        <a:lstStyle/>
        <a:p>
          <a:endParaRPr lang="en-US" sz="1600"/>
        </a:p>
      </dgm:t>
    </dgm:pt>
    <dgm:pt modelId="{F1A8F7B6-79E0-9045-A0BC-B109F776C94E}" type="sibTrans" cxnId="{5700C687-5F59-F440-8346-86BFCE73AFA1}">
      <dgm:prSet/>
      <dgm:spPr>
        <a:ln w="76200" cap="rnd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en-US" sz="1600"/>
        </a:p>
      </dgm:t>
    </dgm:pt>
    <dgm:pt modelId="{07898957-D7B1-034E-B887-E6804AA4E2AC}">
      <dgm:prSet custT="1"/>
      <dgm:spPr/>
      <dgm:t>
        <a:bodyPr/>
        <a:lstStyle/>
        <a:p>
          <a:r>
            <a:rPr lang="en-US" sz="1600" i="1" dirty="0"/>
            <a:t>User Feedback</a:t>
          </a:r>
        </a:p>
      </dgm:t>
    </dgm:pt>
    <dgm:pt modelId="{F7FA60DD-413D-3E4F-A0B0-4469B64A9E83}" type="parTrans" cxnId="{5C4BB619-299D-AD4F-8E91-41974C786415}">
      <dgm:prSet/>
      <dgm:spPr/>
      <dgm:t>
        <a:bodyPr/>
        <a:lstStyle/>
        <a:p>
          <a:endParaRPr lang="en-US" sz="1600"/>
        </a:p>
      </dgm:t>
    </dgm:pt>
    <dgm:pt modelId="{F05DE24B-F0BF-E448-8EAE-BE64A40B31F8}" type="sibTrans" cxnId="{5C4BB619-299D-AD4F-8E91-41974C786415}">
      <dgm:prSet/>
      <dgm:spPr>
        <a:ln w="76200" cap="rnd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en-US" sz="1600"/>
        </a:p>
      </dgm:t>
    </dgm:pt>
    <dgm:pt modelId="{165D1319-2AF5-664E-BF49-5045A96A54D0}">
      <dgm:prSet phldrT="[Text]" custT="1"/>
      <dgm:spPr/>
      <dgm:t>
        <a:bodyPr/>
        <a:lstStyle/>
        <a:p>
          <a:r>
            <a:rPr lang="en-US" sz="1600" i="1" dirty="0"/>
            <a:t>User Feedback</a:t>
          </a:r>
        </a:p>
      </dgm:t>
    </dgm:pt>
    <dgm:pt modelId="{B2138FD9-0E64-5248-983E-8ABA98D8E4AC}" type="parTrans" cxnId="{C213B7C8-9D2B-5C43-A3DA-F583D2C3086E}">
      <dgm:prSet/>
      <dgm:spPr/>
      <dgm:t>
        <a:bodyPr/>
        <a:lstStyle/>
        <a:p>
          <a:endParaRPr lang="en-US" sz="1600"/>
        </a:p>
      </dgm:t>
    </dgm:pt>
    <dgm:pt modelId="{1A63CF2B-5758-2346-BAC2-B22A17E4F3BD}" type="sibTrans" cxnId="{C213B7C8-9D2B-5C43-A3DA-F583D2C3086E}">
      <dgm:prSet/>
      <dgm:spPr>
        <a:ln w="76200" cap="rnd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en-US" sz="1600"/>
        </a:p>
      </dgm:t>
    </dgm:pt>
    <dgm:pt modelId="{A65FD280-C86A-BC40-BB19-073E567B3763}">
      <dgm:prSet phldrT="[Text]" custT="1"/>
      <dgm:spPr/>
      <dgm:t>
        <a:bodyPr/>
        <a:lstStyle/>
        <a:p>
          <a:r>
            <a:rPr lang="en-US" sz="1600" dirty="0"/>
            <a:t>Central Data Repository</a:t>
          </a:r>
        </a:p>
      </dgm:t>
    </dgm:pt>
    <dgm:pt modelId="{8498E948-5353-1142-8535-FDEC0B99C7A0}" type="parTrans" cxnId="{C5CAD3AA-283C-7E49-B5D3-8FDB1F4827A7}">
      <dgm:prSet/>
      <dgm:spPr/>
      <dgm:t>
        <a:bodyPr/>
        <a:lstStyle/>
        <a:p>
          <a:endParaRPr lang="en-US" sz="1600"/>
        </a:p>
      </dgm:t>
    </dgm:pt>
    <dgm:pt modelId="{ECC73922-B27D-5F4B-946E-E404770F9283}" type="sibTrans" cxnId="{C5CAD3AA-283C-7E49-B5D3-8FDB1F4827A7}">
      <dgm:prSet/>
      <dgm:spPr>
        <a:ln w="76200" cap="rnd">
          <a:solidFill>
            <a:schemeClr val="accent5">
              <a:lumMod val="20000"/>
              <a:lumOff val="80000"/>
            </a:schemeClr>
          </a:solidFill>
          <a:extLst>
            <a:ext uri="{C807C97D-BFC1-408E-A445-0C87EB9F89A2}">
              <ask:lineSketchStyleProps xmlns:ask="http://schemas.microsoft.com/office/drawing/2018/sketchyshapes">
                <ask:type>
                  <ask:lineSketchNone/>
                </ask:type>
              </ask:lineSketchStyleProps>
            </a:ext>
          </a:extLst>
        </a:ln>
      </dgm:spPr>
      <dgm:t>
        <a:bodyPr/>
        <a:lstStyle/>
        <a:p>
          <a:endParaRPr lang="en-US" sz="1600"/>
        </a:p>
      </dgm:t>
    </dgm:pt>
    <dgm:pt modelId="{EFFDD23F-8B27-744C-883D-42E66FAE1C08}" type="pres">
      <dgm:prSet presAssocID="{5BA7F335-E551-F249-93B8-96ECD32C6DE0}" presName="cycle" presStyleCnt="0">
        <dgm:presLayoutVars>
          <dgm:dir/>
          <dgm:resizeHandles val="exact"/>
        </dgm:presLayoutVars>
      </dgm:prSet>
      <dgm:spPr/>
    </dgm:pt>
    <dgm:pt modelId="{3355D495-28D1-BA49-87BD-ECC2EE724EB8}" type="pres">
      <dgm:prSet presAssocID="{07898957-D7B1-034E-B887-E6804AA4E2AC}" presName="node" presStyleLbl="node1" presStyleIdx="0" presStyleCnt="6">
        <dgm:presLayoutVars>
          <dgm:bulletEnabled val="1"/>
        </dgm:presLayoutVars>
      </dgm:prSet>
      <dgm:spPr/>
    </dgm:pt>
    <dgm:pt modelId="{9C982A1B-0965-AC4B-BE4B-AC9CBE7A0F79}" type="pres">
      <dgm:prSet presAssocID="{07898957-D7B1-034E-B887-E6804AA4E2AC}" presName="spNode" presStyleCnt="0"/>
      <dgm:spPr/>
    </dgm:pt>
    <dgm:pt modelId="{5AE26309-606A-E647-A0C3-42E24A7A69FC}" type="pres">
      <dgm:prSet presAssocID="{F05DE24B-F0BF-E448-8EAE-BE64A40B31F8}" presName="sibTrans" presStyleLbl="sibTrans1D1" presStyleIdx="0" presStyleCnt="6"/>
      <dgm:spPr/>
    </dgm:pt>
    <dgm:pt modelId="{CA093FB5-8BB0-AF41-B229-893608EB76BB}" type="pres">
      <dgm:prSet presAssocID="{30E85EFA-0ABB-4943-8205-241579CA996A}" presName="node" presStyleLbl="node1" presStyleIdx="1" presStyleCnt="6">
        <dgm:presLayoutVars>
          <dgm:bulletEnabled val="1"/>
        </dgm:presLayoutVars>
      </dgm:prSet>
      <dgm:spPr/>
    </dgm:pt>
    <dgm:pt modelId="{44925DD2-3A29-A347-8F49-8EF6F01588B3}" type="pres">
      <dgm:prSet presAssocID="{30E85EFA-0ABB-4943-8205-241579CA996A}" presName="spNode" presStyleCnt="0"/>
      <dgm:spPr/>
    </dgm:pt>
    <dgm:pt modelId="{368A23B4-94CE-1643-B8B6-5AF5851F8BCE}" type="pres">
      <dgm:prSet presAssocID="{CED70905-3C14-8B45-A281-4E2F2A168BBB}" presName="sibTrans" presStyleLbl="sibTrans1D1" presStyleIdx="1" presStyleCnt="6"/>
      <dgm:spPr/>
    </dgm:pt>
    <dgm:pt modelId="{AD7AC283-78F1-BA49-A81C-A9B08C75051A}" type="pres">
      <dgm:prSet presAssocID="{01F4D8DF-6682-EA4F-9D79-C9FC98183D5E}" presName="node" presStyleLbl="node1" presStyleIdx="2" presStyleCnt="6">
        <dgm:presLayoutVars>
          <dgm:bulletEnabled val="1"/>
        </dgm:presLayoutVars>
      </dgm:prSet>
      <dgm:spPr/>
    </dgm:pt>
    <dgm:pt modelId="{D564144C-16E5-3B4A-A5DC-363D79814ACE}" type="pres">
      <dgm:prSet presAssocID="{01F4D8DF-6682-EA4F-9D79-C9FC98183D5E}" presName="spNode" presStyleCnt="0"/>
      <dgm:spPr/>
    </dgm:pt>
    <dgm:pt modelId="{2DC25008-EEA0-9847-BDB8-A631ADA67DCF}" type="pres">
      <dgm:prSet presAssocID="{94910C4B-1EDD-964B-9611-6342A2D04229}" presName="sibTrans" presStyleLbl="sibTrans1D1" presStyleIdx="2" presStyleCnt="6"/>
      <dgm:spPr/>
    </dgm:pt>
    <dgm:pt modelId="{85AE724B-DB3E-A94A-BAE5-C08EDB54F4FE}" type="pres">
      <dgm:prSet presAssocID="{3D87E9E6-3941-AD43-B9CF-8590A1ED34BA}" presName="node" presStyleLbl="node1" presStyleIdx="3" presStyleCnt="6">
        <dgm:presLayoutVars>
          <dgm:bulletEnabled val="1"/>
        </dgm:presLayoutVars>
      </dgm:prSet>
      <dgm:spPr/>
    </dgm:pt>
    <dgm:pt modelId="{315C7BCF-30FE-3F4E-BFA8-B03989A79B59}" type="pres">
      <dgm:prSet presAssocID="{3D87E9E6-3941-AD43-B9CF-8590A1ED34BA}" presName="spNode" presStyleCnt="0"/>
      <dgm:spPr/>
    </dgm:pt>
    <dgm:pt modelId="{4CCC0405-0AD9-1343-8BB9-9EBEE7FD805C}" type="pres">
      <dgm:prSet presAssocID="{F1A8F7B6-79E0-9045-A0BC-B109F776C94E}" presName="sibTrans" presStyleLbl="sibTrans1D1" presStyleIdx="3" presStyleCnt="6"/>
      <dgm:spPr/>
    </dgm:pt>
    <dgm:pt modelId="{19572AAB-947A-9A48-AB44-D4D1D79C9AF0}" type="pres">
      <dgm:prSet presAssocID="{165D1319-2AF5-664E-BF49-5045A96A54D0}" presName="node" presStyleLbl="node1" presStyleIdx="4" presStyleCnt="6">
        <dgm:presLayoutVars>
          <dgm:bulletEnabled val="1"/>
        </dgm:presLayoutVars>
      </dgm:prSet>
      <dgm:spPr/>
    </dgm:pt>
    <dgm:pt modelId="{0E842EB6-FDDE-1443-AE7A-0A69CCD5DB9D}" type="pres">
      <dgm:prSet presAssocID="{165D1319-2AF5-664E-BF49-5045A96A54D0}" presName="spNode" presStyleCnt="0"/>
      <dgm:spPr/>
    </dgm:pt>
    <dgm:pt modelId="{083E7211-B81D-BC4A-B76B-28CA97FB6E12}" type="pres">
      <dgm:prSet presAssocID="{1A63CF2B-5758-2346-BAC2-B22A17E4F3BD}" presName="sibTrans" presStyleLbl="sibTrans1D1" presStyleIdx="4" presStyleCnt="6"/>
      <dgm:spPr/>
    </dgm:pt>
    <dgm:pt modelId="{9811C194-AE9A-6E44-BCBF-1AFAB07F180B}" type="pres">
      <dgm:prSet presAssocID="{A65FD280-C86A-BC40-BB19-073E567B3763}" presName="node" presStyleLbl="node1" presStyleIdx="5" presStyleCnt="6">
        <dgm:presLayoutVars>
          <dgm:bulletEnabled val="1"/>
        </dgm:presLayoutVars>
      </dgm:prSet>
      <dgm:spPr/>
    </dgm:pt>
    <dgm:pt modelId="{A7DC9CF1-6DEE-3C4F-8A35-11C89AC6B9CC}" type="pres">
      <dgm:prSet presAssocID="{A65FD280-C86A-BC40-BB19-073E567B3763}" presName="spNode" presStyleCnt="0"/>
      <dgm:spPr/>
    </dgm:pt>
    <dgm:pt modelId="{EF22B861-3231-4044-AF87-6B462B1C06A2}" type="pres">
      <dgm:prSet presAssocID="{ECC73922-B27D-5F4B-946E-E404770F9283}" presName="sibTrans" presStyleLbl="sibTrans1D1" presStyleIdx="5" presStyleCnt="6"/>
      <dgm:spPr/>
    </dgm:pt>
  </dgm:ptLst>
  <dgm:cxnLst>
    <dgm:cxn modelId="{5C4BB619-299D-AD4F-8E91-41974C786415}" srcId="{5BA7F335-E551-F249-93B8-96ECD32C6DE0}" destId="{07898957-D7B1-034E-B887-E6804AA4E2AC}" srcOrd="0" destOrd="0" parTransId="{F7FA60DD-413D-3E4F-A0B0-4469B64A9E83}" sibTransId="{F05DE24B-F0BF-E448-8EAE-BE64A40B31F8}"/>
    <dgm:cxn modelId="{87C1FE2E-2452-E444-A114-FDCE18F9869B}" type="presOf" srcId="{A65FD280-C86A-BC40-BB19-073E567B3763}" destId="{9811C194-AE9A-6E44-BCBF-1AFAB07F180B}" srcOrd="0" destOrd="0" presId="urn:microsoft.com/office/officeart/2005/8/layout/cycle5"/>
    <dgm:cxn modelId="{39357B35-AE08-CB4D-9227-94C149159E3B}" type="presOf" srcId="{1A63CF2B-5758-2346-BAC2-B22A17E4F3BD}" destId="{083E7211-B81D-BC4A-B76B-28CA97FB6E12}" srcOrd="0" destOrd="0" presId="urn:microsoft.com/office/officeart/2005/8/layout/cycle5"/>
    <dgm:cxn modelId="{FE95DD36-7E4D-BD44-9570-0DA3242FE362}" srcId="{5BA7F335-E551-F249-93B8-96ECD32C6DE0}" destId="{01F4D8DF-6682-EA4F-9D79-C9FC98183D5E}" srcOrd="2" destOrd="0" parTransId="{9F7292FF-EB90-234A-ADFC-44891FC84A7E}" sibTransId="{94910C4B-1EDD-964B-9611-6342A2D04229}"/>
    <dgm:cxn modelId="{56AA5E40-900D-5E44-90D0-3BA66C71215F}" type="presOf" srcId="{F05DE24B-F0BF-E448-8EAE-BE64A40B31F8}" destId="{5AE26309-606A-E647-A0C3-42E24A7A69FC}" srcOrd="0" destOrd="0" presId="urn:microsoft.com/office/officeart/2005/8/layout/cycle5"/>
    <dgm:cxn modelId="{5700C687-5F59-F440-8346-86BFCE73AFA1}" srcId="{5BA7F335-E551-F249-93B8-96ECD32C6DE0}" destId="{3D87E9E6-3941-AD43-B9CF-8590A1ED34BA}" srcOrd="3" destOrd="0" parTransId="{33E12E42-C9BF-4940-8788-6455D43327A4}" sibTransId="{F1A8F7B6-79E0-9045-A0BC-B109F776C94E}"/>
    <dgm:cxn modelId="{99D002A4-F2BC-6940-AA4E-5533C5D97A43}" type="presOf" srcId="{165D1319-2AF5-664E-BF49-5045A96A54D0}" destId="{19572AAB-947A-9A48-AB44-D4D1D79C9AF0}" srcOrd="0" destOrd="0" presId="urn:microsoft.com/office/officeart/2005/8/layout/cycle5"/>
    <dgm:cxn modelId="{AB029DA6-1B55-9240-AC2A-38EC1E45BEDB}" type="presOf" srcId="{07898957-D7B1-034E-B887-E6804AA4E2AC}" destId="{3355D495-28D1-BA49-87BD-ECC2EE724EB8}" srcOrd="0" destOrd="0" presId="urn:microsoft.com/office/officeart/2005/8/layout/cycle5"/>
    <dgm:cxn modelId="{C5CAD3AA-283C-7E49-B5D3-8FDB1F4827A7}" srcId="{5BA7F335-E551-F249-93B8-96ECD32C6DE0}" destId="{A65FD280-C86A-BC40-BB19-073E567B3763}" srcOrd="5" destOrd="0" parTransId="{8498E948-5353-1142-8535-FDEC0B99C7A0}" sibTransId="{ECC73922-B27D-5F4B-946E-E404770F9283}"/>
    <dgm:cxn modelId="{C146E5AB-1CC3-6F42-AA5B-B3FB9FBAC98A}" type="presOf" srcId="{3D87E9E6-3941-AD43-B9CF-8590A1ED34BA}" destId="{85AE724B-DB3E-A94A-BAE5-C08EDB54F4FE}" srcOrd="0" destOrd="0" presId="urn:microsoft.com/office/officeart/2005/8/layout/cycle5"/>
    <dgm:cxn modelId="{74F782B8-6BA6-EF4C-A319-C5EF28EE045A}" type="presOf" srcId="{94910C4B-1EDD-964B-9611-6342A2D04229}" destId="{2DC25008-EEA0-9847-BDB8-A631ADA67DCF}" srcOrd="0" destOrd="0" presId="urn:microsoft.com/office/officeart/2005/8/layout/cycle5"/>
    <dgm:cxn modelId="{9BB132BB-863F-4C4A-ADEE-965B7BE632DD}" type="presOf" srcId="{30E85EFA-0ABB-4943-8205-241579CA996A}" destId="{CA093FB5-8BB0-AF41-B229-893608EB76BB}" srcOrd="0" destOrd="0" presId="urn:microsoft.com/office/officeart/2005/8/layout/cycle5"/>
    <dgm:cxn modelId="{BE27ECC2-882B-8B41-967A-3A3300F31672}" type="presOf" srcId="{01F4D8DF-6682-EA4F-9D79-C9FC98183D5E}" destId="{AD7AC283-78F1-BA49-A81C-A9B08C75051A}" srcOrd="0" destOrd="0" presId="urn:microsoft.com/office/officeart/2005/8/layout/cycle5"/>
    <dgm:cxn modelId="{C213B7C8-9D2B-5C43-A3DA-F583D2C3086E}" srcId="{5BA7F335-E551-F249-93B8-96ECD32C6DE0}" destId="{165D1319-2AF5-664E-BF49-5045A96A54D0}" srcOrd="4" destOrd="0" parTransId="{B2138FD9-0E64-5248-983E-8ABA98D8E4AC}" sibTransId="{1A63CF2B-5758-2346-BAC2-B22A17E4F3BD}"/>
    <dgm:cxn modelId="{B79DD6D1-07D1-C443-8891-83E0FB5B9CEC}" type="presOf" srcId="{CED70905-3C14-8B45-A281-4E2F2A168BBB}" destId="{368A23B4-94CE-1643-B8B6-5AF5851F8BCE}" srcOrd="0" destOrd="0" presId="urn:microsoft.com/office/officeart/2005/8/layout/cycle5"/>
    <dgm:cxn modelId="{38A261E6-DA85-2C44-9313-B760349CC47E}" type="presOf" srcId="{5BA7F335-E551-F249-93B8-96ECD32C6DE0}" destId="{EFFDD23F-8B27-744C-883D-42E66FAE1C08}" srcOrd="0" destOrd="0" presId="urn:microsoft.com/office/officeart/2005/8/layout/cycle5"/>
    <dgm:cxn modelId="{510CA8ED-2137-9F4A-B7BC-4038714BFB77}" type="presOf" srcId="{F1A8F7B6-79E0-9045-A0BC-B109F776C94E}" destId="{4CCC0405-0AD9-1343-8BB9-9EBEE7FD805C}" srcOrd="0" destOrd="0" presId="urn:microsoft.com/office/officeart/2005/8/layout/cycle5"/>
    <dgm:cxn modelId="{A18652EE-D991-E746-89D1-EEF2BEDEA6A3}" type="presOf" srcId="{ECC73922-B27D-5F4B-946E-E404770F9283}" destId="{EF22B861-3231-4044-AF87-6B462B1C06A2}" srcOrd="0" destOrd="0" presId="urn:microsoft.com/office/officeart/2005/8/layout/cycle5"/>
    <dgm:cxn modelId="{68D582F1-3DDC-3644-B2DF-2E38D813E263}" srcId="{5BA7F335-E551-F249-93B8-96ECD32C6DE0}" destId="{30E85EFA-0ABB-4943-8205-241579CA996A}" srcOrd="1" destOrd="0" parTransId="{E8D76263-200F-F94F-96C7-D0CED0F2817B}" sibTransId="{CED70905-3C14-8B45-A281-4E2F2A168BBB}"/>
    <dgm:cxn modelId="{F7C51F01-37C6-DF41-8FDF-4F943914F249}" type="presParOf" srcId="{EFFDD23F-8B27-744C-883D-42E66FAE1C08}" destId="{3355D495-28D1-BA49-87BD-ECC2EE724EB8}" srcOrd="0" destOrd="0" presId="urn:microsoft.com/office/officeart/2005/8/layout/cycle5"/>
    <dgm:cxn modelId="{275CEB1A-5904-0E47-A2A4-7A9623381139}" type="presParOf" srcId="{EFFDD23F-8B27-744C-883D-42E66FAE1C08}" destId="{9C982A1B-0965-AC4B-BE4B-AC9CBE7A0F79}" srcOrd="1" destOrd="0" presId="urn:microsoft.com/office/officeart/2005/8/layout/cycle5"/>
    <dgm:cxn modelId="{2BC246E8-FEFA-D143-8DD1-634CB1C914A9}" type="presParOf" srcId="{EFFDD23F-8B27-744C-883D-42E66FAE1C08}" destId="{5AE26309-606A-E647-A0C3-42E24A7A69FC}" srcOrd="2" destOrd="0" presId="urn:microsoft.com/office/officeart/2005/8/layout/cycle5"/>
    <dgm:cxn modelId="{3E25995D-43F5-944D-B56C-61B7AB50927E}" type="presParOf" srcId="{EFFDD23F-8B27-744C-883D-42E66FAE1C08}" destId="{CA093FB5-8BB0-AF41-B229-893608EB76BB}" srcOrd="3" destOrd="0" presId="urn:microsoft.com/office/officeart/2005/8/layout/cycle5"/>
    <dgm:cxn modelId="{E2BABD92-AF50-7041-AD4D-AF5E79AA93CD}" type="presParOf" srcId="{EFFDD23F-8B27-744C-883D-42E66FAE1C08}" destId="{44925DD2-3A29-A347-8F49-8EF6F01588B3}" srcOrd="4" destOrd="0" presId="urn:microsoft.com/office/officeart/2005/8/layout/cycle5"/>
    <dgm:cxn modelId="{0CD9529E-C642-3A41-961A-002C612476E1}" type="presParOf" srcId="{EFFDD23F-8B27-744C-883D-42E66FAE1C08}" destId="{368A23B4-94CE-1643-B8B6-5AF5851F8BCE}" srcOrd="5" destOrd="0" presId="urn:microsoft.com/office/officeart/2005/8/layout/cycle5"/>
    <dgm:cxn modelId="{6DB2FCF4-471C-DA47-B4E0-6F03600FE643}" type="presParOf" srcId="{EFFDD23F-8B27-744C-883D-42E66FAE1C08}" destId="{AD7AC283-78F1-BA49-A81C-A9B08C75051A}" srcOrd="6" destOrd="0" presId="urn:microsoft.com/office/officeart/2005/8/layout/cycle5"/>
    <dgm:cxn modelId="{80F6731C-930C-9048-B382-E1BD027397FF}" type="presParOf" srcId="{EFFDD23F-8B27-744C-883D-42E66FAE1C08}" destId="{D564144C-16E5-3B4A-A5DC-363D79814ACE}" srcOrd="7" destOrd="0" presId="urn:microsoft.com/office/officeart/2005/8/layout/cycle5"/>
    <dgm:cxn modelId="{3B83BC10-6371-E64A-BBC7-F03523179108}" type="presParOf" srcId="{EFFDD23F-8B27-744C-883D-42E66FAE1C08}" destId="{2DC25008-EEA0-9847-BDB8-A631ADA67DCF}" srcOrd="8" destOrd="0" presId="urn:microsoft.com/office/officeart/2005/8/layout/cycle5"/>
    <dgm:cxn modelId="{5EA7F415-9B42-064F-BA4C-03F1577FAF93}" type="presParOf" srcId="{EFFDD23F-8B27-744C-883D-42E66FAE1C08}" destId="{85AE724B-DB3E-A94A-BAE5-C08EDB54F4FE}" srcOrd="9" destOrd="0" presId="urn:microsoft.com/office/officeart/2005/8/layout/cycle5"/>
    <dgm:cxn modelId="{BC024F9A-E207-A842-8B99-ABE19B96F8B4}" type="presParOf" srcId="{EFFDD23F-8B27-744C-883D-42E66FAE1C08}" destId="{315C7BCF-30FE-3F4E-BFA8-B03989A79B59}" srcOrd="10" destOrd="0" presId="urn:microsoft.com/office/officeart/2005/8/layout/cycle5"/>
    <dgm:cxn modelId="{17F28DEE-975D-6F46-85CD-D7B18823DBF2}" type="presParOf" srcId="{EFFDD23F-8B27-744C-883D-42E66FAE1C08}" destId="{4CCC0405-0AD9-1343-8BB9-9EBEE7FD805C}" srcOrd="11" destOrd="0" presId="urn:microsoft.com/office/officeart/2005/8/layout/cycle5"/>
    <dgm:cxn modelId="{4F38462D-A8EA-204A-92A9-A06BC67D59BF}" type="presParOf" srcId="{EFFDD23F-8B27-744C-883D-42E66FAE1C08}" destId="{19572AAB-947A-9A48-AB44-D4D1D79C9AF0}" srcOrd="12" destOrd="0" presId="urn:microsoft.com/office/officeart/2005/8/layout/cycle5"/>
    <dgm:cxn modelId="{31253CB3-6C71-6245-91AE-283207DFCB42}" type="presParOf" srcId="{EFFDD23F-8B27-744C-883D-42E66FAE1C08}" destId="{0E842EB6-FDDE-1443-AE7A-0A69CCD5DB9D}" srcOrd="13" destOrd="0" presId="urn:microsoft.com/office/officeart/2005/8/layout/cycle5"/>
    <dgm:cxn modelId="{34BEA3BC-208B-F341-AF4F-495CD4C8C015}" type="presParOf" srcId="{EFFDD23F-8B27-744C-883D-42E66FAE1C08}" destId="{083E7211-B81D-BC4A-B76B-28CA97FB6E12}" srcOrd="14" destOrd="0" presId="urn:microsoft.com/office/officeart/2005/8/layout/cycle5"/>
    <dgm:cxn modelId="{4F0CB21D-DD6D-904A-A06A-47DF91893FCB}" type="presParOf" srcId="{EFFDD23F-8B27-744C-883D-42E66FAE1C08}" destId="{9811C194-AE9A-6E44-BCBF-1AFAB07F180B}" srcOrd="15" destOrd="0" presId="urn:microsoft.com/office/officeart/2005/8/layout/cycle5"/>
    <dgm:cxn modelId="{15D99218-10D3-EE46-B806-559BF3D1F873}" type="presParOf" srcId="{EFFDD23F-8B27-744C-883D-42E66FAE1C08}" destId="{A7DC9CF1-6DEE-3C4F-8A35-11C89AC6B9CC}" srcOrd="16" destOrd="0" presId="urn:microsoft.com/office/officeart/2005/8/layout/cycle5"/>
    <dgm:cxn modelId="{7646FA0D-07C5-644D-9B80-E509E77D14B7}" type="presParOf" srcId="{EFFDD23F-8B27-744C-883D-42E66FAE1C08}" destId="{EF22B861-3231-4044-AF87-6B462B1C06A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620E4-57D8-8541-BA16-E82F0D65E3B3}">
      <dsp:nvSpPr>
        <dsp:cNvPr id="0" name=""/>
        <dsp:cNvSpPr/>
      </dsp:nvSpPr>
      <dsp:spPr>
        <a:xfrm>
          <a:off x="3451036" y="5885817"/>
          <a:ext cx="6074930" cy="0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1D9E3-C612-9C45-A965-FEDBE4879404}">
      <dsp:nvSpPr>
        <dsp:cNvPr id="0" name=""/>
        <dsp:cNvSpPr/>
      </dsp:nvSpPr>
      <dsp:spPr>
        <a:xfrm>
          <a:off x="3430138" y="4861144"/>
          <a:ext cx="5133550" cy="0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5342A-ADE2-E445-830F-41FDD69FA76E}">
      <dsp:nvSpPr>
        <dsp:cNvPr id="0" name=""/>
        <dsp:cNvSpPr/>
      </dsp:nvSpPr>
      <dsp:spPr>
        <a:xfrm>
          <a:off x="3430138" y="3428999"/>
          <a:ext cx="4793790" cy="0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121B5-019D-6440-820A-4F7D5BBC13B9}">
      <dsp:nvSpPr>
        <dsp:cNvPr id="0" name=""/>
        <dsp:cNvSpPr/>
      </dsp:nvSpPr>
      <dsp:spPr>
        <a:xfrm>
          <a:off x="3430138" y="1996854"/>
          <a:ext cx="5133550" cy="0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A1D20-CA8B-C942-97BD-AD6218040B04}">
      <dsp:nvSpPr>
        <dsp:cNvPr id="0" name=""/>
        <dsp:cNvSpPr/>
      </dsp:nvSpPr>
      <dsp:spPr>
        <a:xfrm>
          <a:off x="3496841" y="972181"/>
          <a:ext cx="6074930" cy="0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30C72-161C-B844-A958-1CD8BE8A1D45}">
      <dsp:nvSpPr>
        <dsp:cNvPr id="0" name=""/>
        <dsp:cNvSpPr/>
      </dsp:nvSpPr>
      <dsp:spPr>
        <a:xfrm>
          <a:off x="434019" y="400582"/>
          <a:ext cx="5992238" cy="599223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A51758-74C9-6647-A075-9E52BB790F07}">
      <dsp:nvSpPr>
        <dsp:cNvPr id="0" name=""/>
        <dsp:cNvSpPr/>
      </dsp:nvSpPr>
      <dsp:spPr>
        <a:xfrm>
          <a:off x="1544913" y="2504862"/>
          <a:ext cx="3835032" cy="1977438"/>
        </a:xfrm>
        <a:prstGeom prst="rect">
          <a:avLst/>
        </a:prstGeom>
        <a:noFill/>
        <a:ln>
          <a:noFill/>
        </a:ln>
        <a:effectLst>
          <a:outerShdw blurRad="50800" dist="50800" dir="5400000" sx="14000" sy="14000" algn="ctr" rotWithShape="0">
            <a:srgbClr val="000000">
              <a:alpha val="43137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ln w="0">
                <a:noFill/>
              </a:ln>
              <a:solidFill>
                <a:schemeClr val="accent5">
                  <a:lumMod val="50000"/>
                </a:schemeClr>
              </a:solidFill>
            </a:rPr>
            <a:t>Data Manager</a:t>
          </a:r>
        </a:p>
      </dsp:txBody>
      <dsp:txXfrm>
        <a:off x="1544913" y="2504862"/>
        <a:ext cx="3835032" cy="1977438"/>
      </dsp:txXfrm>
    </dsp:sp>
    <dsp:sp modelId="{656A54BD-8741-8744-A20D-4479DDF331BE}">
      <dsp:nvSpPr>
        <dsp:cNvPr id="0" name=""/>
        <dsp:cNvSpPr/>
      </dsp:nvSpPr>
      <dsp:spPr>
        <a:xfrm>
          <a:off x="9521852" y="529760"/>
          <a:ext cx="884842" cy="884842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6F5FA4-C1A3-7048-B258-AD5925702241}">
      <dsp:nvSpPr>
        <dsp:cNvPr id="0" name=""/>
        <dsp:cNvSpPr/>
      </dsp:nvSpPr>
      <dsp:spPr>
        <a:xfrm>
          <a:off x="10478390" y="432880"/>
          <a:ext cx="1506085" cy="1078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Trainings &amp; group meetings</a:t>
          </a:r>
        </a:p>
      </dsp:txBody>
      <dsp:txXfrm>
        <a:off x="10478390" y="432880"/>
        <a:ext cx="1506085" cy="1078602"/>
      </dsp:txXfrm>
    </dsp:sp>
    <dsp:sp modelId="{684D525A-F3B5-A546-865A-B0510950ACBF}">
      <dsp:nvSpPr>
        <dsp:cNvPr id="0" name=""/>
        <dsp:cNvSpPr/>
      </dsp:nvSpPr>
      <dsp:spPr>
        <a:xfrm>
          <a:off x="8484497" y="1457553"/>
          <a:ext cx="1078602" cy="1078602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4F2872-9127-D34A-AC64-07F5061CB471}">
      <dsp:nvSpPr>
        <dsp:cNvPr id="0" name=""/>
        <dsp:cNvSpPr/>
      </dsp:nvSpPr>
      <dsp:spPr>
        <a:xfrm>
          <a:off x="9709664" y="1457553"/>
          <a:ext cx="1264036" cy="1078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support</a:t>
          </a:r>
        </a:p>
      </dsp:txBody>
      <dsp:txXfrm>
        <a:off x="9709664" y="1457553"/>
        <a:ext cx="1264036" cy="1078602"/>
      </dsp:txXfrm>
    </dsp:sp>
    <dsp:sp modelId="{DFC44F72-109D-EB42-A85F-7441A34E46A8}">
      <dsp:nvSpPr>
        <dsp:cNvPr id="0" name=""/>
        <dsp:cNvSpPr/>
      </dsp:nvSpPr>
      <dsp:spPr>
        <a:xfrm>
          <a:off x="8207480" y="2889698"/>
          <a:ext cx="1078602" cy="1078602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731EA0-BF20-E84E-9B45-56678A6C773B}">
      <dsp:nvSpPr>
        <dsp:cNvPr id="0" name=""/>
        <dsp:cNvSpPr/>
      </dsp:nvSpPr>
      <dsp:spPr>
        <a:xfrm>
          <a:off x="9286313" y="2889698"/>
          <a:ext cx="1290765" cy="1078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Receive data</a:t>
          </a:r>
        </a:p>
      </dsp:txBody>
      <dsp:txXfrm>
        <a:off x="9286313" y="2889698"/>
        <a:ext cx="1290765" cy="1078602"/>
      </dsp:txXfrm>
    </dsp:sp>
    <dsp:sp modelId="{3CB218CC-DA30-AC4B-A710-FBCE55692015}">
      <dsp:nvSpPr>
        <dsp:cNvPr id="0" name=""/>
        <dsp:cNvSpPr/>
      </dsp:nvSpPr>
      <dsp:spPr>
        <a:xfrm>
          <a:off x="8526326" y="4321842"/>
          <a:ext cx="1078602" cy="1078602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5C41B8-4A54-D740-91E2-2F39DE0436EC}">
      <dsp:nvSpPr>
        <dsp:cNvPr id="0" name=""/>
        <dsp:cNvSpPr/>
      </dsp:nvSpPr>
      <dsp:spPr>
        <a:xfrm>
          <a:off x="9709643" y="4321842"/>
          <a:ext cx="1730279" cy="1078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processing</a:t>
          </a:r>
        </a:p>
      </dsp:txBody>
      <dsp:txXfrm>
        <a:off x="9709643" y="4321842"/>
        <a:ext cx="1730279" cy="1078602"/>
      </dsp:txXfrm>
    </dsp:sp>
    <dsp:sp modelId="{8FACEA51-826C-AC47-9257-2B774F5E1E01}">
      <dsp:nvSpPr>
        <dsp:cNvPr id="0" name=""/>
        <dsp:cNvSpPr/>
      </dsp:nvSpPr>
      <dsp:spPr>
        <a:xfrm>
          <a:off x="9467706" y="5346515"/>
          <a:ext cx="1078602" cy="1078602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A91F5E9-8239-9F49-A7A1-02DC6C13C89A}">
      <dsp:nvSpPr>
        <dsp:cNvPr id="0" name=""/>
        <dsp:cNvSpPr/>
      </dsp:nvSpPr>
      <dsp:spPr>
        <a:xfrm>
          <a:off x="10678707" y="5346515"/>
          <a:ext cx="1305768" cy="1078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 access, usage</a:t>
          </a:r>
        </a:p>
      </dsp:txBody>
      <dsp:txXfrm>
        <a:off x="10678707" y="5346515"/>
        <a:ext cx="1305768" cy="1078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5D495-28D1-BA49-87BD-ECC2EE724EB8}">
      <dsp:nvSpPr>
        <dsp:cNvPr id="0" name=""/>
        <dsp:cNvSpPr/>
      </dsp:nvSpPr>
      <dsp:spPr>
        <a:xfrm>
          <a:off x="5214937" y="1025"/>
          <a:ext cx="1762124" cy="114538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User Feedback</a:t>
          </a:r>
        </a:p>
      </dsp:txBody>
      <dsp:txXfrm>
        <a:off x="5270850" y="56938"/>
        <a:ext cx="1650298" cy="1033555"/>
      </dsp:txXfrm>
    </dsp:sp>
    <dsp:sp modelId="{5AE26309-606A-E647-A0C3-42E24A7A69FC}">
      <dsp:nvSpPr>
        <dsp:cNvPr id="0" name=""/>
        <dsp:cNvSpPr/>
      </dsp:nvSpPr>
      <dsp:spPr>
        <a:xfrm>
          <a:off x="3396744" y="573716"/>
          <a:ext cx="5398510" cy="5398510"/>
        </a:xfrm>
        <a:custGeom>
          <a:avLst/>
          <a:gdLst/>
          <a:ahLst/>
          <a:cxnLst/>
          <a:rect l="0" t="0" r="0" b="0"/>
          <a:pathLst>
            <a:path>
              <a:moveTo>
                <a:pt x="3802145" y="235597"/>
              </a:moveTo>
              <a:arcTo wR="2699255" hR="2699255" stAng="17646980" swAng="924414"/>
            </a:path>
          </a:pathLst>
        </a:custGeom>
        <a:noFill/>
        <a:ln w="76200" cap="rnd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093FB5-8BB0-AF41-B229-893608EB76BB}">
      <dsp:nvSpPr>
        <dsp:cNvPr id="0" name=""/>
        <dsp:cNvSpPr/>
      </dsp:nvSpPr>
      <dsp:spPr>
        <a:xfrm>
          <a:off x="7552561" y="1350653"/>
          <a:ext cx="1762124" cy="1145381"/>
        </a:xfrm>
        <a:prstGeom prst="roundRect">
          <a:avLst/>
        </a:prstGeom>
        <a:gradFill rotWithShape="0">
          <a:gsLst>
            <a:gs pos="0">
              <a:schemeClr val="accent4">
                <a:hueOff val="-305671"/>
                <a:satOff val="-2049"/>
                <a:lumOff val="-2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05671"/>
                <a:satOff val="-2049"/>
                <a:lumOff val="-2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05671"/>
                <a:satOff val="-2049"/>
                <a:lumOff val="-2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0" kern="1200" dirty="0"/>
            <a:t>Training</a:t>
          </a:r>
        </a:p>
      </dsp:txBody>
      <dsp:txXfrm>
        <a:off x="7608474" y="1406566"/>
        <a:ext cx="1650298" cy="1033555"/>
      </dsp:txXfrm>
    </dsp:sp>
    <dsp:sp modelId="{368A23B4-94CE-1643-B8B6-5AF5851F8BCE}">
      <dsp:nvSpPr>
        <dsp:cNvPr id="0" name=""/>
        <dsp:cNvSpPr/>
      </dsp:nvSpPr>
      <dsp:spPr>
        <a:xfrm>
          <a:off x="3396744" y="573716"/>
          <a:ext cx="5398510" cy="5398510"/>
        </a:xfrm>
        <a:custGeom>
          <a:avLst/>
          <a:gdLst/>
          <a:ahLst/>
          <a:cxnLst/>
          <a:rect l="0" t="0" r="0" b="0"/>
          <a:pathLst>
            <a:path>
              <a:moveTo>
                <a:pt x="5356419" y="2224427"/>
              </a:moveTo>
              <a:arcTo wR="2699255" hR="2699255" stAng="20992101" swAng="1215798"/>
            </a:path>
          </a:pathLst>
        </a:custGeom>
        <a:noFill/>
        <a:ln w="76200" cap="rnd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AC283-78F1-BA49-A81C-A9B08C75051A}">
      <dsp:nvSpPr>
        <dsp:cNvPr id="0" name=""/>
        <dsp:cNvSpPr/>
      </dsp:nvSpPr>
      <dsp:spPr>
        <a:xfrm>
          <a:off x="7552561" y="4049908"/>
          <a:ext cx="1762124" cy="1145381"/>
        </a:xfrm>
        <a:prstGeom prst="roundRect">
          <a:avLst/>
        </a:prstGeom>
        <a:gradFill rotWithShape="0">
          <a:gsLst>
            <a:gs pos="0">
              <a:schemeClr val="accent4">
                <a:hueOff val="-611342"/>
                <a:satOff val="-4098"/>
                <a:lumOff val="-4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11342"/>
                <a:satOff val="-4098"/>
                <a:lumOff val="-4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11342"/>
                <a:satOff val="-4098"/>
                <a:lumOff val="-4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Collectors (QC, Submission)</a:t>
          </a:r>
        </a:p>
      </dsp:txBody>
      <dsp:txXfrm>
        <a:off x="7608474" y="4105821"/>
        <a:ext cx="1650298" cy="1033555"/>
      </dsp:txXfrm>
    </dsp:sp>
    <dsp:sp modelId="{2DC25008-EEA0-9847-BDB8-A631ADA67DCF}">
      <dsp:nvSpPr>
        <dsp:cNvPr id="0" name=""/>
        <dsp:cNvSpPr/>
      </dsp:nvSpPr>
      <dsp:spPr>
        <a:xfrm>
          <a:off x="3396744" y="573716"/>
          <a:ext cx="5398510" cy="5398510"/>
        </a:xfrm>
        <a:custGeom>
          <a:avLst/>
          <a:gdLst/>
          <a:ahLst/>
          <a:cxnLst/>
          <a:rect l="0" t="0" r="0" b="0"/>
          <a:pathLst>
            <a:path>
              <a:moveTo>
                <a:pt x="4417037" y="4781371"/>
              </a:moveTo>
              <a:arcTo wR="2699255" hR="2699255" stAng="3028607" swAng="924414"/>
            </a:path>
          </a:pathLst>
        </a:custGeom>
        <a:noFill/>
        <a:ln w="76200" cap="rnd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E724B-DB3E-A94A-BAE5-C08EDB54F4FE}">
      <dsp:nvSpPr>
        <dsp:cNvPr id="0" name=""/>
        <dsp:cNvSpPr/>
      </dsp:nvSpPr>
      <dsp:spPr>
        <a:xfrm>
          <a:off x="5214937" y="5399536"/>
          <a:ext cx="1762124" cy="1145381"/>
        </a:xfrm>
        <a:prstGeom prst="roundRect">
          <a:avLst/>
        </a:prstGeom>
        <a:gradFill rotWithShape="0">
          <a:gsLst>
            <a:gs pos="0">
              <a:schemeClr val="accent4">
                <a:hueOff val="-917013"/>
                <a:satOff val="-6147"/>
                <a:lumOff val="-6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17013"/>
                <a:satOff val="-6147"/>
                <a:lumOff val="-6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17013"/>
                <a:satOff val="-6147"/>
                <a:lumOff val="-6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Manager </a:t>
          </a:r>
        </a:p>
      </dsp:txBody>
      <dsp:txXfrm>
        <a:off x="5270850" y="5455449"/>
        <a:ext cx="1650298" cy="1033555"/>
      </dsp:txXfrm>
    </dsp:sp>
    <dsp:sp modelId="{4CCC0405-0AD9-1343-8BB9-9EBEE7FD805C}">
      <dsp:nvSpPr>
        <dsp:cNvPr id="0" name=""/>
        <dsp:cNvSpPr/>
      </dsp:nvSpPr>
      <dsp:spPr>
        <a:xfrm>
          <a:off x="3396744" y="573716"/>
          <a:ext cx="5398510" cy="5398510"/>
        </a:xfrm>
        <a:custGeom>
          <a:avLst/>
          <a:gdLst/>
          <a:ahLst/>
          <a:cxnLst/>
          <a:rect l="0" t="0" r="0" b="0"/>
          <a:pathLst>
            <a:path>
              <a:moveTo>
                <a:pt x="1596364" y="5162913"/>
              </a:moveTo>
              <a:arcTo wR="2699255" hR="2699255" stAng="6846980" swAng="924414"/>
            </a:path>
          </a:pathLst>
        </a:custGeom>
        <a:noFill/>
        <a:ln w="76200" cap="rnd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72AAB-947A-9A48-AB44-D4D1D79C9AF0}">
      <dsp:nvSpPr>
        <dsp:cNvPr id="0" name=""/>
        <dsp:cNvSpPr/>
      </dsp:nvSpPr>
      <dsp:spPr>
        <a:xfrm>
          <a:off x="2877313" y="4049908"/>
          <a:ext cx="1762124" cy="1145381"/>
        </a:xfrm>
        <a:prstGeom prst="roundRect">
          <a:avLst/>
        </a:prstGeom>
        <a:gradFill rotWithShape="0">
          <a:gsLst>
            <a:gs pos="0">
              <a:schemeClr val="accent4">
                <a:hueOff val="-1222684"/>
                <a:satOff val="-8196"/>
                <a:lumOff val="-8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22684"/>
                <a:satOff val="-8196"/>
                <a:lumOff val="-8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22684"/>
                <a:satOff val="-8196"/>
                <a:lumOff val="-8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User Feedback</a:t>
          </a:r>
        </a:p>
      </dsp:txBody>
      <dsp:txXfrm>
        <a:off x="2933226" y="4105821"/>
        <a:ext cx="1650298" cy="1033555"/>
      </dsp:txXfrm>
    </dsp:sp>
    <dsp:sp modelId="{083E7211-B81D-BC4A-B76B-28CA97FB6E12}">
      <dsp:nvSpPr>
        <dsp:cNvPr id="0" name=""/>
        <dsp:cNvSpPr/>
      </dsp:nvSpPr>
      <dsp:spPr>
        <a:xfrm>
          <a:off x="3396744" y="573716"/>
          <a:ext cx="5398510" cy="5398510"/>
        </a:xfrm>
        <a:custGeom>
          <a:avLst/>
          <a:gdLst/>
          <a:ahLst/>
          <a:cxnLst/>
          <a:rect l="0" t="0" r="0" b="0"/>
          <a:pathLst>
            <a:path>
              <a:moveTo>
                <a:pt x="42091" y="3174082"/>
              </a:moveTo>
              <a:arcTo wR="2699255" hR="2699255" stAng="10192101" swAng="1215798"/>
            </a:path>
          </a:pathLst>
        </a:custGeom>
        <a:noFill/>
        <a:ln w="76200" cap="rnd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1C194-AE9A-6E44-BCBF-1AFAB07F180B}">
      <dsp:nvSpPr>
        <dsp:cNvPr id="0" name=""/>
        <dsp:cNvSpPr/>
      </dsp:nvSpPr>
      <dsp:spPr>
        <a:xfrm>
          <a:off x="2877313" y="1350653"/>
          <a:ext cx="1762124" cy="1145381"/>
        </a:xfrm>
        <a:prstGeom prst="roundRect">
          <a:avLst/>
        </a:prstGeom>
        <a:gradFill rotWithShape="0">
          <a:gsLst>
            <a:gs pos="0">
              <a:schemeClr val="accent4">
                <a:hueOff val="-1528355"/>
                <a:satOff val="-10245"/>
                <a:lumOff val="-10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528355"/>
                <a:satOff val="-10245"/>
                <a:lumOff val="-10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528355"/>
                <a:satOff val="-10245"/>
                <a:lumOff val="-10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Central Data Repository</a:t>
          </a:r>
        </a:p>
      </dsp:txBody>
      <dsp:txXfrm>
        <a:off x="2933226" y="1406566"/>
        <a:ext cx="1650298" cy="1033555"/>
      </dsp:txXfrm>
    </dsp:sp>
    <dsp:sp modelId="{EF22B861-3231-4044-AF87-6B462B1C06A2}">
      <dsp:nvSpPr>
        <dsp:cNvPr id="0" name=""/>
        <dsp:cNvSpPr/>
      </dsp:nvSpPr>
      <dsp:spPr>
        <a:xfrm>
          <a:off x="3396744" y="573716"/>
          <a:ext cx="5398510" cy="5398510"/>
        </a:xfrm>
        <a:custGeom>
          <a:avLst/>
          <a:gdLst/>
          <a:ahLst/>
          <a:cxnLst/>
          <a:rect l="0" t="0" r="0" b="0"/>
          <a:pathLst>
            <a:path>
              <a:moveTo>
                <a:pt x="981473" y="617139"/>
              </a:moveTo>
              <a:arcTo wR="2699255" hR="2699255" stAng="13828607" swAng="924414"/>
            </a:path>
          </a:pathLst>
        </a:custGeom>
        <a:noFill/>
        <a:ln w="76200" cap="rnd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  <a:tailEnd type="arrow"/>
          <a:extLst>
            <a:ext uri="{C807C97D-BFC1-408E-A445-0C87EB9F89A2}">
              <ask:lineSketchStyleProps xmlns:ask="http://schemas.microsoft.com/office/drawing/2018/sketchyshapes">
                <ask:type>
                  <ask:lineSketchNone/>
                </ask:type>
              </ask:lineSketchStyleProps>
            </a:ext>
          </a:extLst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90FA2-FAE1-A74B-8A1F-EC8C3B402CA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5C81F-164F-D647-9F80-0D47D813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1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87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B5D2E-CE0A-AC8F-4061-2212D0595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770B1-BB0E-7612-2420-5BD4C0DEF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61CE8-7AD0-1A21-9066-BE1501FD3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[explain table headers]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new section on the RIGHT is a proposed annual calendar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we do want everyone’s buy in and input on the schedule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I’ve already met with most of the folks on this list, and this currently reflects my most updated suggestion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the idea is that cyclically everyone will have certain benchmarks that match their role in the data’s life cycle. 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And... This helps to create... a community  of people ...who are all working toward a common goal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… and also keeps some organization in the data governance process.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82ACC-C527-7BC8-1723-226C0031B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22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know the tasks that need to be done,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what we want to do to have good data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how do we formalize the process of managing our long-term data?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[Pass this now to Max...]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3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A389F-0282-D78B-C9B2-2225458DA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8D5AAB-B307-3635-21AE-49904EC35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9A5EC-4B9B-C9BA-30F5-9B29C8728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B17E3-9C74-FEAE-625B-71D1E34F2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 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a freshwater community ecologist by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care about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species interact,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ecosystems respond to change over time,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how to maximize the use of long-term data so it can be used in data synthesis 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continuity and management of our data, 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measure fish — but still might not understand the system.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Putah Creek is more than a monitoring site.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living lab.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long-term ecological experiment in restoration and flow management. …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2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5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5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2B736-32C4-B2B3-1D7F-9EF84819D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993F0-AD04-3504-93F0-D8814B401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7CF8D-DDD2-BDFC-098C-8684F0DA5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Intro: Christine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[Give context briefly for what a data manager is briefly]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/>
              <a:t>The Data Manager role… is a new role for the Putah Creek program.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/>
              <a:t>The job of a data manager is to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/>
              <a:t>make sure </a:t>
            </a:r>
            <a:r>
              <a:rPr lang="en-US" sz="1200" i="0" u="sng" dirty="0"/>
              <a:t>management</a:t>
            </a:r>
            <a:r>
              <a:rPr lang="en-US" sz="1200" i="0" dirty="0"/>
              <a:t> of long-term data are 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/>
              <a:t>constant and consistent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/>
              <a:t>as the data continue to flow in,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/>
              <a:t>so that there’s a point person who is responsible for the 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/>
              <a:t>life cycle of the data. </a:t>
            </a:r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/>
              <a:t>As well as to build a collaborative community encompassing data creators and data users. 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/>
              <a:t>Intro: Lucy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3E65D-C61F-0E6F-499F-ADBF01365B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6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Proper data management matters because…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helps get long-term value from our monitoring efforts and dollars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without it, data are harder to find, harder to trust, and there’s a risk that it (or its metadata) could be lost with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It helps a program go from just having a lot of valuable data, </a:t>
            </a:r>
            <a:br>
              <a:rPr lang="en-US" b="1" dirty="0"/>
            </a:br>
            <a:r>
              <a:rPr lang="en-US" b="1" dirty="0"/>
              <a:t>to being able to put that data toward our collective goals in a tangible and tractable 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5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Further,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Putah Creek’s data are increasingly being used beyond the project itself.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Everyone here knows it has tremendous value for…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aren’t just used for the Accord’s minimum flow management.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As Max and Alex said, so many users are requesting these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They are being used for restoration projects, modeling exercises, decision-making, and science.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And by all these different user groups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Including Healthy Rivers and Landscapes.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4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Fortunately – We in this room – are not the first program to need a long-term vision of data stewardship.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means we don’t need to reinvent the wheel.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 in concept to Putah Creek, with it’s decades long data legacy,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what the National Science Foundation calls “Long Term Ecological Research Sites”.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sites that are… in a specific geographic location… and dedicated to studying ecological processes, over decades.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sites manage data through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standardized, open-access framework…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emphasizes rigorous documentation…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long-term archiving….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ensure information remains accessible and comparable for future generations of users.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 And they face similar issues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Data could be in legacy formats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are methodology shifts over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could be issues with data heterogeneity </a:t>
            </a:r>
          </a:p>
          <a:p>
            <a:pPr marL="171450" indent="-171450">
              <a:buFontTx/>
              <a:buChar char="-"/>
            </a:pPr>
            <a:r>
              <a:rPr lang="en-US" dirty="0"/>
              <a:t>Or there may have been funding interruptions for certain parts of a project.</a:t>
            </a:r>
          </a:p>
          <a:p>
            <a:endParaRPr lang="en-US" dirty="0"/>
          </a:p>
          <a:p>
            <a:r>
              <a:rPr lang="en-US" dirty="0"/>
              <a:t>And so with this new Data Manager position for Putah Creek, what we are trying to do… is what other long-term data networks do to keep their data safe, useable, and increase their value to others.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/>
              <a:t>Like I mentioned earlier.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Data management is a long-term goal.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So it requires constant and consistent data stewardship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…as data continue to flow in.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the data manager is </a:t>
            </a:r>
          </a:p>
          <a:p>
            <a:r>
              <a:rPr lang="en-US" dirty="0"/>
              <a:t>…a point-person who is responsible for this.</a:t>
            </a:r>
          </a:p>
          <a:p>
            <a:endParaRPr lang="en-US" dirty="0"/>
          </a:p>
          <a:p>
            <a:r>
              <a:rPr lang="en-US" dirty="0"/>
              <a:t>someone who:</a:t>
            </a:r>
          </a:p>
          <a:p>
            <a:r>
              <a:rPr lang="en-US" b="1" dirty="0"/>
              <a:t>- Builds a system and community around archiving and using these long-term data. 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Addresses the risk of data loss from past and future projects.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And in doing these things, saves time for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8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broad workflow for data management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 a continuous feedback loop.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Where data creators and users have a chance to provide feedback and express needs.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3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42668-0115-4EB4-DF63-2E9841A8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1A908-8DE5-7FE5-7F51-76FA63555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EBB81-6F8A-B590-068F-35D48EB63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reorient you to Putah Creek’s </a:t>
            </a:r>
            <a:r>
              <a:rPr lang="en-US" u="sng" dirty="0"/>
              <a:t>long-term</a:t>
            </a:r>
            <a:r>
              <a:rPr lang="en-US" dirty="0"/>
              <a:t> data collection landscape.</a:t>
            </a:r>
            <a:br>
              <a:rPr lang="en-US" dirty="0"/>
            </a:b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a list of Putah Creek’s data holders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 the left we have primary contact names (and these names will naturally change over time)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Next is their role, and at which organization they're from.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And on the right lists the datasets they contribute.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167AD-1144-4B71-4FEF-DAB9BA93B7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81F-164F-D647-9F80-0D47D81361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8926-A69B-8A23-0816-6E1BFC4CE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594A25-B063-8D24-58C0-314621147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4DBF1-7001-CEC8-9114-A9B7FA8F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E9CFC-BDA9-EB68-68CD-4E12BEFE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F7AA-FE76-5184-A043-938088D9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3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0B73-E311-108C-DE84-5770F32B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7C7E1-C10D-E32C-4465-7B6A986EB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9155-0582-5D50-0E55-68A8C2BC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53284-0CAA-BC4E-6367-9679B6E5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FD6A9-483F-7000-A182-FDB6EBA0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7FEEE-8ED7-3C1A-992E-288CB7F26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C64E1-F62E-2830-49F8-8629CBE5B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E3A3-19FB-1D4B-18AB-414A85A3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BF496-8C36-7D7B-010F-AE25A94F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8F462-7F2D-033B-B130-3F16B915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1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B086F-B351-66D2-2503-2F8EAE85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D9F3-2728-082C-C5BE-3155AC125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A8A52-A389-9E1C-D23A-6F7BD528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01EEB-0FFA-7730-5196-F12876AB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860A-B8DB-ECEF-B469-119C5EE0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ACF9-D061-D233-1610-D799F102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1AE40-74F1-EBBE-A19F-405B73581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62355-A7B2-A515-7C1B-1890D2150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DB6E1-4A36-3760-791C-C0B0FA49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2BBFE-B80E-85FD-7D56-1FE05CC1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7F5-C598-F798-F56C-7D70D6D5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9776-B2F4-CF51-7079-54FEE25D5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34B46-DCA7-5060-98CB-50631C78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E8BEE-181A-FAE5-106C-5B615F9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CABD6-6D5A-8F48-747A-4FE85827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2DAAF-AAE8-446F-4319-BEEDB7D2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B8D2-5459-791A-E295-3636B1EE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42DA9-8FAB-9FA5-7B82-60E025C58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96F4B-DE27-3FD7-5842-5523A0DE6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F3879-00C0-BEAE-F684-B385C2499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C0566-02B8-E00D-DED9-86D6D8713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C1049-B9ED-DFED-3A27-27D3526F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83C193-A0D2-BCEF-7EF0-20A672EC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E51375-B843-E727-5265-81E9244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3664-2C85-6967-6D9A-6D15E67D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4EB94-6ABB-8BB7-B958-467C8200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15719-560C-5490-0B4D-3E69A965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8BBEF-AFFB-0C60-968E-FDD46263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D99973-485B-7E55-DE35-A9AFB821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0D486-C1FB-6126-2207-85D2C4E44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C87E1-C0E0-C1E0-849B-62200B42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5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DAC1-1BC4-903B-92FC-8DF0C4AB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BE25-074E-F4BA-A080-87616AA7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943A2-4930-B57F-5DD9-8B104A277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8B91C-2857-8D28-992B-A0AFB4DF7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B0E0B-06FE-FC7D-3AFE-53660C18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0F956-0989-DB72-2584-7E3FCFA7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C336-E497-BD2E-6277-0F1E7D97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C4B03-C77B-12DA-ED70-232D1CD45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359B-562B-CE71-D0DC-4FD56D74B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BE342-1CDF-0429-DE6C-04DDE305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6044A-7B2B-B02E-C961-127BA536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F69D9-6A63-54DF-93F2-09C54200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F3D1DB-7534-4DCC-AA87-7084FF98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067E5-E8DB-2DCD-1DC7-F5C07DD71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093FD-5196-CCBE-B861-7CF3C95B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79F72E-EEEC-F140-B204-4E4970B66D13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A98D7-98FC-C0B1-1327-F6CDA0DEA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5063F-A1FF-EF66-42A6-3D3C2B313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E2D6F-8C96-3344-8B05-85E225E9F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4BC4B-AB17-81FB-A970-20D94A5AA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953"/>
            <a:ext cx="9144000" cy="20126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Putah Creek’s Long-Term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Data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68B12-BFD0-6E16-627B-0B99FFFA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5290"/>
            <a:ext cx="9144000" cy="2451144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Christine Ann Parisek, Ph.D.</a:t>
            </a:r>
          </a:p>
          <a:p>
            <a:r>
              <a:rPr lang="en-US" dirty="0">
                <a:solidFill>
                  <a:schemeClr val="bg1"/>
                </a:solidFill>
              </a:rPr>
              <a:t>Postdoctoral Research Scholar</a:t>
            </a:r>
          </a:p>
          <a:p>
            <a:r>
              <a:rPr lang="en-US" dirty="0">
                <a:solidFill>
                  <a:schemeClr val="bg1"/>
                </a:solidFill>
              </a:rPr>
              <a:t>Data Manager | UC Davis Putah Creek Fisheries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Supported by </a:t>
            </a:r>
            <a:r>
              <a:rPr lang="en-US" b="1" dirty="0">
                <a:solidFill>
                  <a:schemeClr val="bg1"/>
                </a:solidFill>
              </a:rPr>
              <a:t>Lucy Andrews, Ph.D.</a:t>
            </a:r>
          </a:p>
          <a:p>
            <a:r>
              <a:rPr lang="en-US" dirty="0">
                <a:solidFill>
                  <a:schemeClr val="bg1"/>
                </a:solidFill>
              </a:rPr>
              <a:t>Senior Environmental Scientist, Department of Water Resources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033D02-955C-0D96-4728-0C0347937858}"/>
              </a:ext>
            </a:extLst>
          </p:cNvPr>
          <p:cNvGrpSpPr>
            <a:grpSpLocks noChangeAspect="1"/>
          </p:cNvGrpSpPr>
          <p:nvPr/>
        </p:nvGrpSpPr>
        <p:grpSpPr>
          <a:xfrm>
            <a:off x="-93785" y="6242203"/>
            <a:ext cx="12160599" cy="612647"/>
            <a:chOff x="-798153" y="6344455"/>
            <a:chExt cx="12243303" cy="610228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C992F35C-7C45-6DA4-CC04-EA68835BD330}"/>
                </a:ext>
              </a:extLst>
            </p:cNvPr>
            <p:cNvSpPr txBox="1">
              <a:spLocks/>
            </p:cNvSpPr>
            <p:nvPr/>
          </p:nvSpPr>
          <p:spPr>
            <a:xfrm>
              <a:off x="-798153" y="6344455"/>
              <a:ext cx="12243303" cy="61022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sz="2500" dirty="0" err="1">
                  <a:solidFill>
                    <a:schemeClr val="bg1"/>
                  </a:solidFill>
                </a:rPr>
                <a:t>caparisek.github.io</a:t>
              </a:r>
              <a:r>
                <a:rPr lang="en-US" sz="2500" dirty="0">
                  <a:solidFill>
                    <a:schemeClr val="bg1"/>
                  </a:solidFill>
                </a:rPr>
                <a:t>                                                                                                </a:t>
              </a:r>
              <a:r>
                <a:rPr lang="en-US" sz="2500" dirty="0" err="1">
                  <a:solidFill>
                    <a:schemeClr val="bg1"/>
                  </a:solidFill>
                </a:rPr>
                <a:t>caparisek@ucdavis.edu</a:t>
              </a:r>
              <a:r>
                <a:rPr lang="en-US" sz="2500" dirty="0">
                  <a:solidFill>
                    <a:schemeClr val="bg1"/>
                  </a:solidFill>
                </a:rPr>
                <a:t>     </a:t>
              </a:r>
            </a:p>
          </p:txBody>
        </p:sp>
        <p:pic>
          <p:nvPicPr>
            <p:cNvPr id="10" name="Content Placeholder 21">
              <a:extLst>
                <a:ext uri="{FF2B5EF4-FFF2-40B4-BE49-F238E27FC236}">
                  <a16:creationId xmlns:a16="http://schemas.microsoft.com/office/drawing/2014/main" id="{F3DA949B-5E05-5F4B-0B19-130E89E93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8100" y1="36944" x2="67200" y2="41759"/>
                          <a14:foregroundMark x1="67200" y1="41759" x2="71400" y2="52037"/>
                          <a14:foregroundMark x1="71400" y1="52037" x2="76900" y2="41667"/>
                          <a14:foregroundMark x1="76900" y1="41667" x2="77200" y2="38704"/>
                          <a14:foregroundMark x1="22900" y1="55463" x2="28300" y2="45648"/>
                          <a14:foregroundMark x1="28300" y1="45648" x2="21700" y2="54815"/>
                          <a14:foregroundMark x1="21700" y1="54815" x2="31500" y2="44352"/>
                          <a14:foregroundMark x1="26600" y1="29630" x2="65600" y2="29907"/>
                          <a14:foregroundMark x1="65600" y1="29907" x2="54600" y2="36667"/>
                          <a14:foregroundMark x1="54600" y1="36667" x2="42800" y2="35741"/>
                          <a14:foregroundMark x1="42800" y1="35741" x2="33600" y2="304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05175" y="6484554"/>
              <a:ext cx="380790" cy="4112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200F30-D72A-9CAF-F2E9-BFAF0B7D9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465">
                          <a14:foregroundMark x1="88605" y1="51444" x2="89535" y2="53111"/>
                          <a14:foregroundMark x1="90000" y1="52556" x2="89302" y2="45222"/>
                          <a14:foregroundMark x1="88140" y1="42222" x2="90000" y2="50444"/>
                          <a14:foregroundMark x1="90000" y1="50444" x2="89535" y2="41889"/>
                          <a14:foregroundMark x1="89535" y1="41667" x2="90465" y2="50000"/>
                          <a14:foregroundMark x1="90465" y1="50000" x2="88953" y2="57333"/>
                          <a14:foregroundMark x1="90000" y1="43444" x2="90349" y2="53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516256" y="6533922"/>
              <a:ext cx="274168" cy="27416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014B302-C496-A7F1-8FF7-36B91F6E53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029" y="5666938"/>
            <a:ext cx="3832891" cy="10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C4259-CEAA-785B-4C83-CF31FC84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Rivers and Landscapes Science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0642DA-87F4-5A3C-2892-D1705F418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04" y="2171915"/>
            <a:ext cx="10314592" cy="36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1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38CD-0E3F-8B9F-7C9E-2ACE26FF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vision of data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E073-5236-5909-0C83-C4FECA7C9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500" dirty="0"/>
              <a:t>Long-term ecological research (LTER) networks</a:t>
            </a:r>
          </a:p>
          <a:p>
            <a:r>
              <a:rPr lang="en-US" sz="2500" dirty="0"/>
              <a:t>We face common issues</a:t>
            </a:r>
          </a:p>
          <a:p>
            <a:r>
              <a:rPr lang="en-US" sz="2500" dirty="0"/>
              <a:t>Inconsistent data records , method heterogeneity, people phasing on/off projects</a:t>
            </a:r>
          </a:p>
          <a:p>
            <a:endParaRPr lang="en-US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DC9DC-38B2-3C22-2ADB-C83A8BFF7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16" y="3394468"/>
            <a:ext cx="6023967" cy="34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B8110C-DB7A-1A1B-98CC-0D83B6C47F0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100720"/>
              </p:ext>
            </p:extLst>
          </p:nvPr>
        </p:nvGraphicFramePr>
        <p:xfrm>
          <a:off x="1" y="0"/>
          <a:ext cx="1198447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222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BF295A-86DF-4E06-1B56-F8C94688C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348226"/>
              </p:ext>
            </p:extLst>
          </p:nvPr>
        </p:nvGraphicFramePr>
        <p:xfrm>
          <a:off x="0" y="188685"/>
          <a:ext cx="12192000" cy="654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C5BFBB6-39AA-7A57-E5E4-5DA18010BC2D}"/>
              </a:ext>
            </a:extLst>
          </p:cNvPr>
          <p:cNvGrpSpPr/>
          <p:nvPr/>
        </p:nvGrpSpPr>
        <p:grpSpPr>
          <a:xfrm>
            <a:off x="4413504" y="2561463"/>
            <a:ext cx="3364992" cy="1735074"/>
            <a:chOff x="974737" y="2618128"/>
            <a:chExt cx="3364992" cy="17350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891632E-059D-70DB-0F1C-FAA9D7A0D94E}"/>
                </a:ext>
              </a:extLst>
            </p:cNvPr>
            <p:cNvSpPr/>
            <p:nvPr/>
          </p:nvSpPr>
          <p:spPr>
            <a:xfrm>
              <a:off x="974737" y="2618128"/>
              <a:ext cx="3364992" cy="1735074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sx="14000" sy="14000" algn="ctr" rotWithShape="0">
                <a:srgbClr val="000000">
                  <a:alpha val="43137"/>
                </a:srgbClr>
              </a:outerShdw>
            </a:effectLst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E97BB6-1A64-AC8C-AE65-C389716FE56B}"/>
                </a:ext>
              </a:extLst>
            </p:cNvPr>
            <p:cNvSpPr txBox="1"/>
            <p:nvPr/>
          </p:nvSpPr>
          <p:spPr>
            <a:xfrm>
              <a:off x="974737" y="2618128"/>
              <a:ext cx="3364992" cy="17350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100" b="1" kern="1200" dirty="0">
                  <a:ln w="0">
                    <a:noFill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Data Management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09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16AD4-080B-DC78-7F3B-854DF2B9E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D109-0620-5DDD-42E3-D37E00EF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1"/>
            <a:ext cx="10515600" cy="834088"/>
          </a:xfrm>
        </p:spPr>
        <p:txBody>
          <a:bodyPr/>
          <a:lstStyle/>
          <a:p>
            <a:r>
              <a:rPr lang="en-US" dirty="0"/>
              <a:t>Data holders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FF1AA9-EB8E-8FC2-D81F-CF9213E46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690254"/>
              </p:ext>
            </p:extLst>
          </p:nvPr>
        </p:nvGraphicFramePr>
        <p:xfrm>
          <a:off x="113211" y="1009532"/>
          <a:ext cx="11965578" cy="5632669"/>
        </p:xfrm>
        <a:graphic>
          <a:graphicData uri="http://schemas.openxmlformats.org/drawingml/2006/table">
            <a:tbl>
              <a:tblPr/>
              <a:tblGrid>
                <a:gridCol w="1976846">
                  <a:extLst>
                    <a:ext uri="{9D8B030D-6E8A-4147-A177-3AD203B41FA5}">
                      <a16:colId xmlns:a16="http://schemas.microsoft.com/office/drawing/2014/main" val="2948578229"/>
                    </a:ext>
                  </a:extLst>
                </a:gridCol>
                <a:gridCol w="3690257">
                  <a:extLst>
                    <a:ext uri="{9D8B030D-6E8A-4147-A177-3AD203B41FA5}">
                      <a16:colId xmlns:a16="http://schemas.microsoft.com/office/drawing/2014/main" val="1270255169"/>
                    </a:ext>
                  </a:extLst>
                </a:gridCol>
                <a:gridCol w="1322614">
                  <a:extLst>
                    <a:ext uri="{9D8B030D-6E8A-4147-A177-3AD203B41FA5}">
                      <a16:colId xmlns:a16="http://schemas.microsoft.com/office/drawing/2014/main" val="2813536517"/>
                    </a:ext>
                  </a:extLst>
                </a:gridCol>
                <a:gridCol w="4975861">
                  <a:extLst>
                    <a:ext uri="{9D8B030D-6E8A-4147-A177-3AD203B41FA5}">
                      <a16:colId xmlns:a16="http://schemas.microsoft.com/office/drawing/2014/main" val="3461357078"/>
                    </a:ext>
                  </a:extLst>
                </a:gridCol>
              </a:tblGrid>
              <a:tr h="42903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 dirty="0">
                          <a:effectLst/>
                        </a:rPr>
                        <a:t>Contact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 dirty="0">
                          <a:effectLst/>
                        </a:rPr>
                        <a:t>Role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>
                          <a:effectLst/>
                        </a:rPr>
                        <a:t>Organization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 dirty="0">
                          <a:effectLst/>
                        </a:rPr>
                        <a:t>Dataset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184666"/>
                  </a:ext>
                </a:extLst>
              </a:tr>
              <a:tr h="114652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Dennis Cocherell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Staff Research Associate; Lab Manager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UC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Salmon adult – carcass  &amp; weir  total spawning est. </a:t>
                      </a:r>
                    </a:p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Salmon juvenile – rotary screw trap</a:t>
                      </a: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Salmon otolith - natal fish studies</a:t>
                      </a:r>
                    </a:p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Fish species diversity - WFC 120 class field trip</a:t>
                      </a: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Water temperature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204609"/>
                  </a:ext>
                </a:extLst>
              </a:tr>
              <a:tr h="75375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Andrea Schrier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Faculty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UC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eDNA for fish and mussels</a:t>
                      </a:r>
                    </a:p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DNA genetic studies</a:t>
                      </a:r>
                    </a:p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DNA - natal fish studies - parent based tagging 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248393"/>
                  </a:ext>
                </a:extLst>
              </a:tr>
              <a:tr h="75375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Andy </a:t>
                      </a:r>
                      <a:r>
                        <a:rPr lang="en-US" sz="15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Engilis</a:t>
                      </a: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WFB Museum Curator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 Davis </a:t>
                      </a: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Songbird nestbox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Avian surveys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 surveys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813651"/>
                  </a:ext>
                </a:extLst>
              </a:tr>
              <a:tr h="101662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Tim </a:t>
                      </a:r>
                      <a:r>
                        <a:rPr lang="en-US" sz="1500" dirty="0" err="1">
                          <a:effectLst/>
                        </a:rPr>
                        <a:t>Salamunovich</a:t>
                      </a: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500" dirty="0">
                          <a:effectLst/>
                        </a:rPr>
                        <a:t>Consultant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500" dirty="0">
                          <a:effectLst/>
                        </a:rPr>
                        <a:t>TRPA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Fish species diversity - TRPA barge </a:t>
                      </a:r>
                      <a:r>
                        <a:rPr lang="en-US" sz="1500" dirty="0" err="1">
                          <a:effectLst/>
                        </a:rPr>
                        <a:t>efishing</a:t>
                      </a:r>
                      <a:endParaRPr lang="en-US" sz="1500" dirty="0">
                        <a:effectLst/>
                      </a:endParaRP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Salmon fry - snorkel counts</a:t>
                      </a: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Salmon </a:t>
                      </a:r>
                      <a:r>
                        <a:rPr lang="en-US" sz="1500" dirty="0" err="1">
                          <a:effectLst/>
                        </a:rPr>
                        <a:t>redds</a:t>
                      </a:r>
                      <a:r>
                        <a:rPr lang="en-US" sz="1500" dirty="0">
                          <a:effectLst/>
                        </a:rPr>
                        <a:t> - visual survey</a:t>
                      </a: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Water temperature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192887"/>
                  </a:ext>
                </a:extLst>
              </a:tr>
              <a:tr h="3233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dirty="0"/>
                        <a:t>Jay </a:t>
                      </a:r>
                      <a:r>
                        <a:rPr lang="en-US" sz="1600" dirty="0" err="1"/>
                        <a:t>Cuetara</a:t>
                      </a: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dirty="0"/>
                        <a:t>Supervising Water Resources Engineer </a:t>
                      </a: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SCWA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Water temperature</a:t>
                      </a:r>
                    </a:p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Flow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491716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Max Stevenson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Stream Keeper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SCWA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422668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Christine Parisek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Postdoctoral Scholar; Data Manager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UC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292172"/>
                  </a:ext>
                </a:extLst>
              </a:tr>
              <a:tr h="357414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Robert Lusardi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Faculty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UC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471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60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B99E-F133-9314-84A7-938FEAF5B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642F-091E-662C-E586-C303E463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1"/>
            <a:ext cx="10515600" cy="834088"/>
          </a:xfrm>
        </p:spPr>
        <p:txBody>
          <a:bodyPr/>
          <a:lstStyle/>
          <a:p>
            <a:r>
              <a:rPr lang="en-US" dirty="0"/>
              <a:t>Proposed annual data processing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AE3B77-3667-F47D-0F52-EFC0ACD8F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629837"/>
              </p:ext>
            </p:extLst>
          </p:nvPr>
        </p:nvGraphicFramePr>
        <p:xfrm>
          <a:off x="104502" y="1096049"/>
          <a:ext cx="11945985" cy="5532165"/>
        </p:xfrm>
        <a:graphic>
          <a:graphicData uri="http://schemas.openxmlformats.org/drawingml/2006/table">
            <a:tbl>
              <a:tblPr/>
              <a:tblGrid>
                <a:gridCol w="1392828">
                  <a:extLst>
                    <a:ext uri="{9D8B030D-6E8A-4147-A177-3AD203B41FA5}">
                      <a16:colId xmlns:a16="http://schemas.microsoft.com/office/drawing/2014/main" val="2948578229"/>
                    </a:ext>
                  </a:extLst>
                </a:gridCol>
                <a:gridCol w="1392828">
                  <a:extLst>
                    <a:ext uri="{9D8B030D-6E8A-4147-A177-3AD203B41FA5}">
                      <a16:colId xmlns:a16="http://schemas.microsoft.com/office/drawing/2014/main" val="1055927297"/>
                    </a:ext>
                  </a:extLst>
                </a:gridCol>
                <a:gridCol w="5404757">
                  <a:extLst>
                    <a:ext uri="{9D8B030D-6E8A-4147-A177-3AD203B41FA5}">
                      <a16:colId xmlns:a16="http://schemas.microsoft.com/office/drawing/2014/main" val="3461357078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351797994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3521482995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1332758150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513892336"/>
                    </a:ext>
                  </a:extLst>
                </a:gridCol>
              </a:tblGrid>
              <a:tr h="42903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 dirty="0">
                          <a:effectLst/>
                        </a:rPr>
                        <a:t>Contact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 dirty="0">
                          <a:effectLst/>
                        </a:rPr>
                        <a:t>Organization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 dirty="0">
                          <a:effectLst/>
                        </a:rPr>
                        <a:t>Dataset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dirty="0">
                          <a:effectLst/>
                        </a:rPr>
                        <a:t>Winter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dirty="0">
                          <a:effectLst/>
                        </a:rPr>
                        <a:t>Spring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dirty="0">
                          <a:effectLst/>
                        </a:rPr>
                        <a:t>Summer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b="1" dirty="0">
                          <a:effectLst/>
                        </a:rPr>
                        <a:t>Fall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184666"/>
                  </a:ext>
                </a:extLst>
              </a:tr>
              <a:tr h="1038498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Dennis Cocherell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UC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Salmon adult – carcass  &amp; weir  total spawning est. </a:t>
                      </a:r>
                    </a:p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Salmon juvenile – rotary screw trap</a:t>
                      </a: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Salmon otolith – natal fish studies</a:t>
                      </a:r>
                    </a:p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Fish species diversity – WFC 120 class field trip</a:t>
                      </a: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Water temperature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~ January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Annual Report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Deadline</a:t>
                      </a: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u="none" dirty="0">
                          <a:effectLst/>
                        </a:rPr>
                        <a:t>April 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b="1" u="sng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Give Data Manager data access,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with update on QC status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August 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Submit final </a:t>
                      </a:r>
                      <a:r>
                        <a:rPr lang="en-US" sz="1500" dirty="0" err="1">
                          <a:effectLst/>
                        </a:rPr>
                        <a:t>QC’d</a:t>
                      </a:r>
                      <a:r>
                        <a:rPr lang="en-US" sz="1500" dirty="0">
                          <a:effectLst/>
                        </a:rPr>
                        <a:t> data from last Annual Report to Data Manger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dirty="0"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204609"/>
                  </a:ext>
                </a:extLst>
              </a:tr>
              <a:tr h="64308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Andrea Schrier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UC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eDNA for fish and mussels</a:t>
                      </a:r>
                    </a:p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Genetic studies</a:t>
                      </a:r>
                    </a:p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Natal fish DNA studies (parent-based tagging )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248393"/>
                  </a:ext>
                </a:extLst>
              </a:tr>
              <a:tr h="57424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Andy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Engilis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UC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Songbird nestbox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Avian surveys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 surveys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813651"/>
                  </a:ext>
                </a:extLst>
              </a:tr>
              <a:tr h="8483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Tim </a:t>
                      </a:r>
                      <a:r>
                        <a:rPr lang="en-US" sz="1500" dirty="0" err="1">
                          <a:effectLst/>
                        </a:rPr>
                        <a:t>Salamunovich</a:t>
                      </a: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TRPA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ctr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Fish species diversity – TRPA barge e-fishing</a:t>
                      </a: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Salmon fry – snorkel counts</a:t>
                      </a: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Salmon </a:t>
                      </a:r>
                      <a:r>
                        <a:rPr lang="en-US" sz="1500" dirty="0" err="1">
                          <a:effectLst/>
                        </a:rPr>
                        <a:t>redds</a:t>
                      </a:r>
                      <a:r>
                        <a:rPr lang="en-US" sz="1500" dirty="0">
                          <a:effectLst/>
                        </a:rPr>
                        <a:t> – visual survey</a:t>
                      </a: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Water temperature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192887"/>
                  </a:ext>
                </a:extLst>
              </a:tr>
              <a:tr h="3549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Jay </a:t>
                      </a:r>
                      <a:r>
                        <a:rPr lang="en-US" sz="1400" dirty="0" err="1"/>
                        <a:t>Cuetara</a:t>
                      </a:r>
                      <a:endParaRPr lang="en-US" sz="14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effectLst/>
                        </a:rPr>
                        <a:t>SCWA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Water temperature</a:t>
                      </a:r>
                    </a:p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effectLst/>
                        </a:rPr>
                        <a:t>Flow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491716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Max Stevenson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effectLst/>
                        </a:rPr>
                        <a:t>SCWA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915988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Christine Parisek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UC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300" strike="noStrike" dirty="0">
                          <a:effectLst/>
                        </a:rPr>
                        <a:t>Update, </a:t>
                      </a:r>
                    </a:p>
                    <a:p>
                      <a:pPr algn="ctr" rtl="0" fontAlgn="b">
                        <a:buNone/>
                      </a:pPr>
                      <a:r>
                        <a:rPr lang="en-US" sz="1300" strike="noStrike" dirty="0">
                          <a:effectLst/>
                        </a:rPr>
                        <a:t>Apr 15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r>
                        <a:rPr lang="en-US" sz="1300" dirty="0">
                          <a:effectLst/>
                        </a:rPr>
                        <a:t>Data to EDI, </a:t>
                      </a:r>
                    </a:p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r>
                        <a:rPr lang="en-US" sz="1300" dirty="0">
                          <a:effectLst/>
                        </a:rPr>
                        <a:t>Dec 15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292172"/>
                  </a:ext>
                </a:extLst>
              </a:tr>
              <a:tr h="39976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Robert Lusardi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UC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42950" lvl="1" indent="-285750" algn="l" rtl="0" fontAlgn="b">
                        <a:buSzPct val="90000"/>
                        <a:buFont typeface="Arial" panose="020B0604020202020204" pitchFamily="34" charset="0"/>
                        <a:buChar char="•"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3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</a:rPr>
                        <a:t>Approval, Nov 15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888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213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B4F706-837D-0D67-D5F0-69285985C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14441"/>
              </p:ext>
            </p:extLst>
          </p:nvPr>
        </p:nvGraphicFramePr>
        <p:xfrm>
          <a:off x="838200" y="2024058"/>
          <a:ext cx="10515600" cy="3711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2825">
                  <a:extLst>
                    <a:ext uri="{9D8B030D-6E8A-4147-A177-3AD203B41FA5}">
                      <a16:colId xmlns:a16="http://schemas.microsoft.com/office/drawing/2014/main" val="3944094912"/>
                    </a:ext>
                  </a:extLst>
                </a:gridCol>
                <a:gridCol w="7392775">
                  <a:extLst>
                    <a:ext uri="{9D8B030D-6E8A-4147-A177-3AD203B41FA5}">
                      <a16:colId xmlns:a16="http://schemas.microsoft.com/office/drawing/2014/main" val="2082830919"/>
                    </a:ext>
                  </a:extLst>
                </a:gridCol>
              </a:tblGrid>
              <a:tr h="927813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500" u="none" strike="noStrike" dirty="0">
                          <a:effectLst/>
                        </a:rPr>
                        <a:t>Average Annual Cost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43494"/>
                  </a:ext>
                </a:extLst>
              </a:tr>
              <a:tr h="9278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500" u="none" strike="noStrike" dirty="0">
                          <a:effectLst/>
                        </a:rPr>
                        <a:t>Direct </a:t>
                      </a:r>
                      <a:br>
                        <a:rPr lang="en-US" sz="2500" u="none" strike="noStrike" dirty="0">
                          <a:effectLst/>
                        </a:rPr>
                      </a:br>
                      <a:r>
                        <a:rPr lang="en-US" sz="1600" i="1" u="none" strike="noStrike" dirty="0">
                          <a:effectLst/>
                        </a:rPr>
                        <a:t>(50% FTE; salary + benefits)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500" u="none" strike="noStrike" dirty="0">
                          <a:effectLst/>
                        </a:rPr>
                        <a:t>$60,000 – $90,000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437392"/>
                  </a:ext>
                </a:extLst>
              </a:tr>
              <a:tr h="9278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500" u="none" strike="noStrike" dirty="0">
                          <a:effectLst/>
                        </a:rPr>
                        <a:t>Other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500" u="none" strike="noStrike" dirty="0">
                          <a:effectLst/>
                        </a:rPr>
                        <a:t>$5,000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06210"/>
                  </a:ext>
                </a:extLst>
              </a:tr>
              <a:tr h="9278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500" b="1" u="none" strike="noStrike" dirty="0">
                          <a:effectLst/>
                        </a:rPr>
                        <a:t>Total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500" b="1" u="none" strike="noStrike" dirty="0">
                          <a:effectLst/>
                        </a:rPr>
                        <a:t>$65,000 – $95,000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16972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FC872AE-5408-77CC-2231-5FA7DEFD2F3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3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Forecasted budget for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252405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84AB4-99FA-DE30-EEFA-9F14287CB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A852-D7C2-FA4C-2DBD-0DD9B66C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81"/>
            <a:ext cx="10515600" cy="834088"/>
          </a:xfrm>
        </p:spPr>
        <p:txBody>
          <a:bodyPr/>
          <a:lstStyle/>
          <a:p>
            <a:r>
              <a:rPr lang="en-US" dirty="0"/>
              <a:t>How to support data management?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C3EF2C-E001-56AB-F6EE-EDF75A36A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068136"/>
              </p:ext>
            </p:extLst>
          </p:nvPr>
        </p:nvGraphicFramePr>
        <p:xfrm>
          <a:off x="838200" y="1177694"/>
          <a:ext cx="10515600" cy="5698637"/>
        </p:xfrm>
        <a:graphic>
          <a:graphicData uri="http://schemas.openxmlformats.org/drawingml/2006/table">
            <a:tbl>
              <a:tblPr/>
              <a:tblGrid>
                <a:gridCol w="778329">
                  <a:extLst>
                    <a:ext uri="{9D8B030D-6E8A-4147-A177-3AD203B41FA5}">
                      <a16:colId xmlns:a16="http://schemas.microsoft.com/office/drawing/2014/main" val="1044309093"/>
                    </a:ext>
                  </a:extLst>
                </a:gridCol>
                <a:gridCol w="2661557">
                  <a:extLst>
                    <a:ext uri="{9D8B030D-6E8A-4147-A177-3AD203B41FA5}">
                      <a16:colId xmlns:a16="http://schemas.microsoft.com/office/drawing/2014/main" val="2948578229"/>
                    </a:ext>
                  </a:extLst>
                </a:gridCol>
                <a:gridCol w="3537857">
                  <a:extLst>
                    <a:ext uri="{9D8B030D-6E8A-4147-A177-3AD203B41FA5}">
                      <a16:colId xmlns:a16="http://schemas.microsoft.com/office/drawing/2014/main" val="3461357078"/>
                    </a:ext>
                  </a:extLst>
                </a:gridCol>
                <a:gridCol w="3537857">
                  <a:extLst>
                    <a:ext uri="{9D8B030D-6E8A-4147-A177-3AD203B41FA5}">
                      <a16:colId xmlns:a16="http://schemas.microsoft.com/office/drawing/2014/main" val="863405900"/>
                    </a:ext>
                  </a:extLst>
                </a:gridCol>
              </a:tblGrid>
              <a:tr h="59186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b="1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 dirty="0">
                          <a:effectLst/>
                        </a:rPr>
                        <a:t>Entity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effectLst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</a:rPr>
                        <a:t>(Annual Cost)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effectLst/>
                        </a:rPr>
                        <a:t>Future ?</a:t>
                      </a:r>
                    </a:p>
                    <a:p>
                      <a:pPr marL="0" indent="0" algn="ctr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100" b="0" dirty="0">
                          <a:effectLst/>
                        </a:rPr>
                        <a:t>(Annual Cost)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184666"/>
                  </a:ext>
                </a:extLst>
              </a:tr>
              <a:tr h="228600">
                <a:tc rowSpan="7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Data Creators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UC Davis, Dennis Cocherell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ctr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204609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UC Davis, Andrea Schrier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624839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 Davis, Andy </a:t>
                      </a:r>
                      <a:r>
                        <a:rPr lang="en-US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Engilis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8136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TRPA, Tim </a:t>
                      </a:r>
                      <a:r>
                        <a:rPr lang="en-US" sz="1100" dirty="0" err="1">
                          <a:effectLst/>
                        </a:rPr>
                        <a:t>Salamunovich</a:t>
                      </a:r>
                      <a:endParaRPr lang="en-US" sz="11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ctr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19288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SCWA, Max Stevenson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49171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UC Davis, Christine Parisek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29217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UC Davis, Robert Lusardi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471069"/>
                  </a:ext>
                </a:extLst>
              </a:tr>
              <a:tr h="228600">
                <a:tc rowSpan="15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dirty="0">
                          <a:effectLst/>
                        </a:rPr>
                        <a:t>Data Users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City of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45229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City of Fairfield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63619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City of Suisun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68838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City of Vacaville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15323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City of Vallejo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88327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City of Winters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27125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County of Solano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58952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County of Yolo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94087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dirty="0">
                          <a:effectLst/>
                        </a:rPr>
                        <a:t>Riparian Landowners of Solano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08397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Riparian Landowners of Yolo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4627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Maine Prairie Water District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17337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Solano County Water Agency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fontAlgn="b">
                        <a:buSzPct val="90000"/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effectLst/>
                        </a:rPr>
                        <a:t>~ $67,000.00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19130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Solano Irrigation District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22255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Putah Creek Council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048862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University of California, Davis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 fontAlgn="b">
                        <a:buSzPct val="90000"/>
                        <a:buFont typeface="Arial" panose="020B0604020202020204" pitchFamily="34" charset="0"/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$4,333 – $6,333</a:t>
                      </a:r>
                    </a:p>
                  </a:txBody>
                  <a:tcPr marL="2644" marR="2644" marT="1763" marB="1763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925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57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CEB8-6433-6346-1FFE-2627F9F5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11456-F429-3171-F70E-8A4489A5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governance is key to understanding what’s happening in our watershed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Without data continuity, we can measure fish – but still not understand the system</a:t>
            </a:r>
          </a:p>
          <a:p>
            <a:endParaRPr lang="en-US" dirty="0"/>
          </a:p>
          <a:p>
            <a:r>
              <a:rPr lang="en-US" dirty="0"/>
              <a:t>Putah Creek is more than a monitoring site, it’s a long-term ecological experiment in restoration and flow management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5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99F1-096A-9293-90AA-71CA3A0E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7E78D4-2E65-A21C-EFD4-0F593C7B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7" y="0"/>
            <a:ext cx="5853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B8E3FC-88DD-4123-0DB6-5B26304C6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014914" cy="47766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Open data and open science are the foundation of collaborative, whole-watershed adaptive management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sz="1800" i="1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1800" i="1" dirty="0">
                <a:solidFill>
                  <a:schemeClr val="bg1"/>
                </a:solidFill>
              </a:rPr>
              <a:t>Image credit: </a:t>
            </a:r>
            <a:r>
              <a:rPr lang="en-US" sz="1800" i="1" u="none" strike="noStrike" dirty="0">
                <a:solidFill>
                  <a:schemeClr val="bg1"/>
                </a:solidFill>
                <a:effectLst/>
                <a:latin typeface="MuseoSans"/>
              </a:rPr>
              <a:t>Alejo Kraus-Polk</a:t>
            </a:r>
            <a:endParaRPr lang="en-US" sz="1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9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9A6A5-5A9C-C948-1DF9-1CD12A5AB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22C4-0805-E003-1634-6D49237A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3953"/>
            <a:ext cx="9144000" cy="20126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Putah Creek’s Long-Term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Data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08139-8403-6569-9430-7A1EE42B2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5290"/>
            <a:ext cx="9144000" cy="2451144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Christine Ann Parisek, Ph.D.</a:t>
            </a:r>
          </a:p>
          <a:p>
            <a:r>
              <a:rPr lang="en-US" dirty="0">
                <a:solidFill>
                  <a:schemeClr val="bg1"/>
                </a:solidFill>
              </a:rPr>
              <a:t>Postdoctoral Research Scholar</a:t>
            </a:r>
          </a:p>
          <a:p>
            <a:r>
              <a:rPr lang="en-US" dirty="0">
                <a:solidFill>
                  <a:schemeClr val="bg1"/>
                </a:solidFill>
              </a:rPr>
              <a:t>Data Manager | UC Davis Putah Creek Fisheries Data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Supported by </a:t>
            </a:r>
            <a:r>
              <a:rPr lang="en-US" b="1" dirty="0">
                <a:solidFill>
                  <a:schemeClr val="bg1"/>
                </a:solidFill>
              </a:rPr>
              <a:t>Lucy Andrews, Ph.D.</a:t>
            </a:r>
          </a:p>
          <a:p>
            <a:r>
              <a:rPr lang="en-US" dirty="0">
                <a:solidFill>
                  <a:schemeClr val="bg1"/>
                </a:solidFill>
              </a:rPr>
              <a:t>Senior Environmental Scientist, Department of Water Resources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F9DA8D-CE29-15D8-971D-73A679DB0FA2}"/>
              </a:ext>
            </a:extLst>
          </p:cNvPr>
          <p:cNvGrpSpPr>
            <a:grpSpLocks noChangeAspect="1"/>
          </p:cNvGrpSpPr>
          <p:nvPr/>
        </p:nvGrpSpPr>
        <p:grpSpPr>
          <a:xfrm>
            <a:off x="-93785" y="6242203"/>
            <a:ext cx="12160599" cy="612647"/>
            <a:chOff x="-798153" y="6344455"/>
            <a:chExt cx="12243303" cy="610228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6857F7B-469B-A3B9-7701-0164454E6DAE}"/>
                </a:ext>
              </a:extLst>
            </p:cNvPr>
            <p:cNvSpPr txBox="1">
              <a:spLocks/>
            </p:cNvSpPr>
            <p:nvPr/>
          </p:nvSpPr>
          <p:spPr>
            <a:xfrm>
              <a:off x="-798153" y="6344455"/>
              <a:ext cx="12243303" cy="61022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sz="2500" dirty="0" err="1">
                  <a:solidFill>
                    <a:schemeClr val="bg1"/>
                  </a:solidFill>
                </a:rPr>
                <a:t>caparisek.github.io</a:t>
              </a:r>
              <a:r>
                <a:rPr lang="en-US" sz="2500" dirty="0">
                  <a:solidFill>
                    <a:schemeClr val="bg1"/>
                  </a:solidFill>
                </a:rPr>
                <a:t>                                                                                                </a:t>
              </a:r>
              <a:r>
                <a:rPr lang="en-US" sz="2500" dirty="0" err="1">
                  <a:solidFill>
                    <a:schemeClr val="bg1"/>
                  </a:solidFill>
                </a:rPr>
                <a:t>caparisek@ucdavis.edu</a:t>
              </a:r>
              <a:r>
                <a:rPr lang="en-US" sz="2500" dirty="0">
                  <a:solidFill>
                    <a:schemeClr val="bg1"/>
                  </a:solidFill>
                </a:rPr>
                <a:t>     </a:t>
              </a:r>
            </a:p>
          </p:txBody>
        </p:sp>
        <p:pic>
          <p:nvPicPr>
            <p:cNvPr id="10" name="Content Placeholder 21">
              <a:extLst>
                <a:ext uri="{FF2B5EF4-FFF2-40B4-BE49-F238E27FC236}">
                  <a16:creationId xmlns:a16="http://schemas.microsoft.com/office/drawing/2014/main" id="{21EEE64C-669D-CFF4-9F40-084867FB8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8100" y1="36944" x2="67200" y2="41759"/>
                          <a14:foregroundMark x1="67200" y1="41759" x2="71400" y2="52037"/>
                          <a14:foregroundMark x1="71400" y1="52037" x2="76900" y2="41667"/>
                          <a14:foregroundMark x1="76900" y1="41667" x2="77200" y2="38704"/>
                          <a14:foregroundMark x1="22900" y1="55463" x2="28300" y2="45648"/>
                          <a14:foregroundMark x1="28300" y1="45648" x2="21700" y2="54815"/>
                          <a14:foregroundMark x1="21700" y1="54815" x2="31500" y2="44352"/>
                          <a14:foregroundMark x1="26600" y1="29630" x2="65600" y2="29907"/>
                          <a14:foregroundMark x1="65600" y1="29907" x2="54600" y2="36667"/>
                          <a14:foregroundMark x1="54600" y1="36667" x2="42800" y2="35741"/>
                          <a14:foregroundMark x1="42800" y1="35741" x2="33600" y2="304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05175" y="6484554"/>
              <a:ext cx="380790" cy="41125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126A79A-15B1-14F7-15F4-6B555E95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465">
                          <a14:foregroundMark x1="88605" y1="51444" x2="89535" y2="53111"/>
                          <a14:foregroundMark x1="90000" y1="52556" x2="89302" y2="45222"/>
                          <a14:foregroundMark x1="88140" y1="42222" x2="90000" y2="50444"/>
                          <a14:foregroundMark x1="90000" y1="50444" x2="89535" y2="41889"/>
                          <a14:foregroundMark x1="89535" y1="41667" x2="90465" y2="50000"/>
                          <a14:foregroundMark x1="90465" y1="50000" x2="88953" y2="57333"/>
                          <a14:foregroundMark x1="90000" y1="43444" x2="90349" y2="53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516256" y="6533922"/>
              <a:ext cx="274168" cy="27416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81B2B1-E728-ED7B-72B8-90EFEA8D0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029" y="5666938"/>
            <a:ext cx="3832891" cy="10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81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26EEB-A13E-31CF-D261-6C4546FC7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4B937DF-0D69-1D39-64C9-4D65CF3184B4}"/>
              </a:ext>
            </a:extLst>
          </p:cNvPr>
          <p:cNvSpPr txBox="1">
            <a:spLocks/>
          </p:cNvSpPr>
          <p:nvPr/>
        </p:nvSpPr>
        <p:spPr>
          <a:xfrm>
            <a:off x="807674" y="62260"/>
            <a:ext cx="10515600" cy="5585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 You!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r>
              <a:rPr lang="en-US" sz="3600" dirty="0"/>
              <a:t>For more info on HRL science:		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745B8-448A-2A20-278D-3DC7D4FD15C2}"/>
              </a:ext>
            </a:extLst>
          </p:cNvPr>
          <p:cNvGrpSpPr>
            <a:grpSpLocks noChangeAspect="1"/>
          </p:cNvGrpSpPr>
          <p:nvPr/>
        </p:nvGrpSpPr>
        <p:grpSpPr>
          <a:xfrm>
            <a:off x="-93785" y="6242203"/>
            <a:ext cx="12160599" cy="612647"/>
            <a:chOff x="-798153" y="6344455"/>
            <a:chExt cx="12243303" cy="610228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2D041292-1B7E-A65F-F8F7-63A919EBD450}"/>
                </a:ext>
              </a:extLst>
            </p:cNvPr>
            <p:cNvSpPr txBox="1">
              <a:spLocks/>
            </p:cNvSpPr>
            <p:nvPr/>
          </p:nvSpPr>
          <p:spPr>
            <a:xfrm>
              <a:off x="-798153" y="6344455"/>
              <a:ext cx="12243303" cy="61022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en-US" sz="2500" dirty="0" err="1">
                  <a:solidFill>
                    <a:schemeClr val="bg1"/>
                  </a:solidFill>
                </a:rPr>
                <a:t>caparisek.github.io</a:t>
              </a:r>
              <a:r>
                <a:rPr lang="en-US" sz="2500" dirty="0">
                  <a:solidFill>
                    <a:schemeClr val="bg1"/>
                  </a:solidFill>
                </a:rPr>
                <a:t>                                                                                                </a:t>
              </a:r>
              <a:r>
                <a:rPr lang="en-US" sz="2500" dirty="0" err="1">
                  <a:solidFill>
                    <a:schemeClr val="bg1"/>
                  </a:solidFill>
                </a:rPr>
                <a:t>caparisek@ucdavis.edu</a:t>
              </a:r>
              <a:r>
                <a:rPr lang="en-US" sz="2500" dirty="0">
                  <a:solidFill>
                    <a:schemeClr val="bg1"/>
                  </a:solidFill>
                </a:rPr>
                <a:t>     </a:t>
              </a:r>
            </a:p>
          </p:txBody>
        </p:sp>
        <p:pic>
          <p:nvPicPr>
            <p:cNvPr id="5" name="Content Placeholder 21">
              <a:extLst>
                <a:ext uri="{FF2B5EF4-FFF2-40B4-BE49-F238E27FC236}">
                  <a16:creationId xmlns:a16="http://schemas.microsoft.com/office/drawing/2014/main" id="{4223B08C-5AA3-727B-1251-9F906DD08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8100" y1="36944" x2="67200" y2="41759"/>
                          <a14:foregroundMark x1="67200" y1="41759" x2="71400" y2="52037"/>
                          <a14:foregroundMark x1="71400" y1="52037" x2="76900" y2="41667"/>
                          <a14:foregroundMark x1="76900" y1="41667" x2="77200" y2="38704"/>
                          <a14:foregroundMark x1="22900" y1="55463" x2="28300" y2="45648"/>
                          <a14:foregroundMark x1="28300" y1="45648" x2="21700" y2="54815"/>
                          <a14:foregroundMark x1="21700" y1="54815" x2="31500" y2="44352"/>
                          <a14:foregroundMark x1="26600" y1="29630" x2="65600" y2="29907"/>
                          <a14:foregroundMark x1="65600" y1="29907" x2="54600" y2="36667"/>
                          <a14:foregroundMark x1="54600" y1="36667" x2="42800" y2="35741"/>
                          <a14:foregroundMark x1="42800" y1="35741" x2="33600" y2="304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05175" y="6484554"/>
              <a:ext cx="380790" cy="41125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9C6798-4123-CC43-013C-3BBA7A05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465">
                          <a14:foregroundMark x1="88605" y1="51444" x2="89535" y2="53111"/>
                          <a14:foregroundMark x1="90000" y1="52556" x2="89302" y2="45222"/>
                          <a14:foregroundMark x1="88140" y1="42222" x2="90000" y2="50444"/>
                          <a14:foregroundMark x1="90000" y1="50444" x2="89535" y2="41889"/>
                          <a14:foregroundMark x1="89535" y1="41667" x2="90465" y2="50000"/>
                          <a14:foregroundMark x1="90465" y1="50000" x2="88953" y2="57333"/>
                          <a14:foregroundMark x1="90000" y1="43444" x2="90349" y2="5311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516256" y="6533922"/>
              <a:ext cx="274168" cy="27416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30697C9-BEC9-0E22-D91A-8E96800B2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029" y="5666938"/>
            <a:ext cx="3832891" cy="1052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FCB1E-8F8E-5787-D6B4-8825D51D2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7356" y="3208148"/>
            <a:ext cx="2077315" cy="20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1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B7818-35CF-D27A-B907-2300F646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B2249-2990-511D-EFD8-60B8A7049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21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D5CF5-EFEA-258A-C7BE-6D1EC5BB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3AD3-9B8F-38D2-86CD-BB0A8B4B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8DE13-A5DE-DB6C-3417-DD9485F94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01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1D4D-F735-97A3-69A1-198B04A40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9921-913C-B3C1-021D-6B493D9F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AB8A-79A5-8454-9253-45A924EB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C2A4-75FE-15A9-8B5C-40B664F5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77ED7-DA7B-3E31-5BD3-CF460EA30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Who Is a Data Steward | FAIR Wizard">
            <a:extLst>
              <a:ext uri="{FF2B5EF4-FFF2-40B4-BE49-F238E27FC236}">
                <a16:creationId xmlns:a16="http://schemas.microsoft.com/office/drawing/2014/main" id="{335D8DD7-D025-34C2-7276-3D23924E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8"/>
            <a:ext cx="12192000" cy="63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81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E276-2F8A-1C74-AF1F-4EDD2301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data management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1CB57-E80A-C675-14B1-3625CD9F8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data management turns monitoring into its long-term value</a:t>
            </a:r>
          </a:p>
          <a:p>
            <a:r>
              <a:rPr lang="en-US" dirty="0"/>
              <a:t>Without it, data are hard to find, hard to trust, and could be lost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983DD3-C066-8A98-7AB5-54B5F7260ECF}"/>
              </a:ext>
            </a:extLst>
          </p:cNvPr>
          <p:cNvGrpSpPr>
            <a:grpSpLocks noChangeAspect="1"/>
          </p:cNvGrpSpPr>
          <p:nvPr/>
        </p:nvGrpSpPr>
        <p:grpSpPr>
          <a:xfrm>
            <a:off x="6633552" y="3056411"/>
            <a:ext cx="4166134" cy="3639036"/>
            <a:chOff x="6672539" y="2843550"/>
            <a:chExt cx="3143627" cy="27250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48855E-3F1D-73C1-6147-77818A25C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586" b="14470"/>
            <a:stretch>
              <a:fillRect/>
            </a:stretch>
          </p:blipFill>
          <p:spPr>
            <a:xfrm>
              <a:off x="6865066" y="2843550"/>
              <a:ext cx="2758572" cy="219349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730697-84A0-6A8A-C202-360069FA744D}"/>
                </a:ext>
              </a:extLst>
            </p:cNvPr>
            <p:cNvSpPr txBox="1"/>
            <p:nvPr/>
          </p:nvSpPr>
          <p:spPr>
            <a:xfrm>
              <a:off x="6672539" y="5038517"/>
              <a:ext cx="3143627" cy="53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“Better than an answer – I have a tremendous amount of data.”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050720D-C174-F9C4-BADF-2BBCC2B7BEF3}"/>
              </a:ext>
            </a:extLst>
          </p:cNvPr>
          <p:cNvGrpSpPr>
            <a:grpSpLocks noChangeAspect="1"/>
          </p:cNvGrpSpPr>
          <p:nvPr/>
        </p:nvGrpSpPr>
        <p:grpSpPr>
          <a:xfrm>
            <a:off x="1580526" y="3067914"/>
            <a:ext cx="4310700" cy="2921591"/>
            <a:chOff x="6096000" y="1515291"/>
            <a:chExt cx="5281011" cy="3579223"/>
          </a:xfrm>
        </p:grpSpPr>
        <p:pic>
          <p:nvPicPr>
            <p:cNvPr id="8" name="Picture 2" descr="Data Governance - Dataedo Data Cartoons">
              <a:extLst>
                <a:ext uri="{FF2B5EF4-FFF2-40B4-BE49-F238E27FC236}">
                  <a16:creationId xmlns:a16="http://schemas.microsoft.com/office/drawing/2014/main" id="{9F51ABDB-6782-3108-DFCC-B58BF0F39F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15291"/>
              <a:ext cx="5281011" cy="3579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735094-99AC-B781-D2F6-3DF4B8C79A66}"/>
                </a:ext>
              </a:extLst>
            </p:cNvPr>
            <p:cNvSpPr/>
            <p:nvPr/>
          </p:nvSpPr>
          <p:spPr>
            <a:xfrm>
              <a:off x="6109063" y="4650377"/>
              <a:ext cx="1637212" cy="4310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200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FAA6-4D17-0AEC-9C6A-788F3306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C098-AA7E-FA8D-992E-7885339F5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Summit, April 15 </a:t>
            </a:r>
          </a:p>
          <a:p>
            <a:r>
              <a:rPr lang="en-US" dirty="0"/>
              <a:t>Long term &amp; collaborative science</a:t>
            </a:r>
          </a:p>
          <a:p>
            <a:r>
              <a:rPr lang="en-US" dirty="0"/>
              <a:t>Regional planning</a:t>
            </a:r>
          </a:p>
          <a:p>
            <a:r>
              <a:rPr lang="en-US" dirty="0"/>
              <a:t>Support decision making</a:t>
            </a:r>
          </a:p>
        </p:txBody>
      </p:sp>
      <p:pic>
        <p:nvPicPr>
          <p:cNvPr id="1028" name="Picture 4" descr="Designing Data Systems with a Governance-First Mindset | by Awadelrahman M.  A. Ahmed | Medium">
            <a:extLst>
              <a:ext uri="{FF2B5EF4-FFF2-40B4-BE49-F238E27FC236}">
                <a16:creationId xmlns:a16="http://schemas.microsoft.com/office/drawing/2014/main" id="{BEA1FFA5-634D-738E-26BF-C85F5AE5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76" y="902744"/>
            <a:ext cx="5274219" cy="52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7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B6AB-A34F-6033-2BD2-E4B93E74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groups of Putah Creek’s monitoring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DAD3A-1E1A-4957-28CF-B3FEE070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"/>
            <a:r>
              <a:rPr lang="en-US" dirty="0"/>
              <a:t>Restoration Projects</a:t>
            </a:r>
          </a:p>
          <a:p>
            <a:pPr fontAlgn="b"/>
            <a:r>
              <a:rPr lang="en-US" dirty="0"/>
              <a:t>Healthy Rivers &amp; Landscapes</a:t>
            </a:r>
          </a:p>
          <a:p>
            <a:pPr fontAlgn="b"/>
            <a:r>
              <a:rPr lang="en-US" dirty="0"/>
              <a:t>UC Davis Researchers</a:t>
            </a:r>
          </a:p>
          <a:p>
            <a:pPr fontAlgn="b"/>
            <a:r>
              <a:rPr lang="en-US" dirty="0"/>
              <a:t>Other researchers &amp; students</a:t>
            </a:r>
          </a:p>
          <a:p>
            <a:pPr fontAlgn="b"/>
            <a:r>
              <a:rPr lang="en-US" dirty="0"/>
              <a:t>Flood &amp; groundwater modelers</a:t>
            </a:r>
          </a:p>
          <a:p>
            <a:r>
              <a:rPr lang="en-US" dirty="0"/>
              <a:t>PGE, Construction Projects</a:t>
            </a:r>
          </a:p>
          <a:p>
            <a:pPr fontAlgn="b"/>
            <a:r>
              <a:rPr lang="en-US" dirty="0"/>
              <a:t>Sediment transport, mercury loading, &amp; construction workers</a:t>
            </a:r>
          </a:p>
          <a:p>
            <a:pPr fontAlgn="b"/>
            <a:r>
              <a:rPr lang="en-US" dirty="0"/>
              <a:t>SCWA management staff for operation of the Putah Creek system itself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1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F6939-5F9F-EABF-2AA1-3707A2118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Rivers and Landscapes Science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104B37-4E85-0123-F48F-B08074DFEB88}"/>
              </a:ext>
            </a:extLst>
          </p:cNvPr>
          <p:cNvGrpSpPr/>
          <p:nvPr/>
        </p:nvGrpSpPr>
        <p:grpSpPr>
          <a:xfrm>
            <a:off x="665018" y="1997701"/>
            <a:ext cx="10861965" cy="3830788"/>
            <a:chOff x="561109" y="1870358"/>
            <a:chExt cx="10861965" cy="38307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F2B5ED-2C16-C651-A756-CD38707B972D}"/>
                </a:ext>
              </a:extLst>
            </p:cNvPr>
            <p:cNvSpPr/>
            <p:nvPr/>
          </p:nvSpPr>
          <p:spPr>
            <a:xfrm>
              <a:off x="561110" y="3713019"/>
              <a:ext cx="10861964" cy="540328"/>
            </a:xfrm>
            <a:prstGeom prst="rect">
              <a:avLst/>
            </a:prstGeom>
            <a:solidFill>
              <a:srgbClr val="F0E9A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8 years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D455F8-76F1-C7D6-8E48-A8B9E0E8E846}"/>
                </a:ext>
              </a:extLst>
            </p:cNvPr>
            <p:cNvSpPr/>
            <p:nvPr/>
          </p:nvSpPr>
          <p:spPr>
            <a:xfrm>
              <a:off x="561109" y="1870361"/>
              <a:ext cx="2036618" cy="16764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55</a:t>
              </a:r>
              <a:endParaRPr lang="en-US" sz="20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hypotheses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1D48C4-A1FC-B0A0-D909-4CD4C6E92064}"/>
                </a:ext>
              </a:extLst>
            </p:cNvPr>
            <p:cNvSpPr/>
            <p:nvPr/>
          </p:nvSpPr>
          <p:spPr>
            <a:xfrm>
              <a:off x="2770907" y="1870361"/>
              <a:ext cx="2036618" cy="16764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Multiple spatial and temporal scales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885CE9-C5C9-CD17-E04B-CE6914FCD9CC}"/>
                </a:ext>
              </a:extLst>
            </p:cNvPr>
            <p:cNvSpPr/>
            <p:nvPr/>
          </p:nvSpPr>
          <p:spPr>
            <a:xfrm>
              <a:off x="4980707" y="1870360"/>
              <a:ext cx="2036618" cy="16764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100+ restoration project sites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A4366B-8EC6-65AB-D363-DF655448A431}"/>
                </a:ext>
              </a:extLst>
            </p:cNvPr>
            <p:cNvSpPr/>
            <p:nvPr/>
          </p:nvSpPr>
          <p:spPr>
            <a:xfrm>
              <a:off x="7190506" y="1870359"/>
              <a:ext cx="2036618" cy="16764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150,000 AF to 800,000 AF annual environmental flows 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5B04895-1371-21AF-6B96-81353F510932}"/>
                </a:ext>
              </a:extLst>
            </p:cNvPr>
            <p:cNvSpPr/>
            <p:nvPr/>
          </p:nvSpPr>
          <p:spPr>
            <a:xfrm>
              <a:off x="9372596" y="1870358"/>
              <a:ext cx="2036618" cy="16764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100+ datasets and models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03DD2D-89D9-6C87-2D7D-0AE6CBF84BBE}"/>
                </a:ext>
              </a:extLst>
            </p:cNvPr>
            <p:cNvSpPr/>
            <p:nvPr/>
          </p:nvSpPr>
          <p:spPr>
            <a:xfrm>
              <a:off x="561109" y="5160818"/>
              <a:ext cx="10861964" cy="540328"/>
            </a:xfrm>
            <a:prstGeom prst="rect">
              <a:avLst/>
            </a:prstGeom>
            <a:solidFill>
              <a:srgbClr val="FEC3A9"/>
            </a:solidFill>
            <a:ln w="57150">
              <a:solidFill>
                <a:srgbClr val="FEC3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0000"/>
                  </a:solidFill>
                </a:rPr>
                <a:t>Open science</a:t>
              </a:r>
              <a:endParaRPr lang="en-US" sz="2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AB19C2-5D50-650B-F91B-1E4C31E86452}"/>
                </a:ext>
              </a:extLst>
            </p:cNvPr>
            <p:cNvSpPr/>
            <p:nvPr/>
          </p:nvSpPr>
          <p:spPr>
            <a:xfrm>
              <a:off x="561110" y="4419599"/>
              <a:ext cx="10861964" cy="540328"/>
            </a:xfrm>
            <a:prstGeom prst="rect">
              <a:avLst/>
            </a:prstGeom>
            <a:solidFill>
              <a:srgbClr val="F0E9A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20+ public agencies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499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E65D-5824-3865-C2A2-2C4A0B0C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Rivers and Landscapes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98CCD-D9BC-CE5F-17AA-490CA6B9D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Spawning hypothesis 3:</a:t>
            </a:r>
          </a:p>
          <a:p>
            <a:pPr marL="0" indent="0">
              <a:buNone/>
            </a:pPr>
            <a:r>
              <a:rPr lang="en-US" sz="2400" i="1" dirty="0"/>
              <a:t>The density of salmonid redds will increase in habitat enhancement areas compared to proximate, non-enhanced areas.</a:t>
            </a:r>
          </a:p>
          <a:p>
            <a:pPr marL="0" indent="0">
              <a:buNone/>
            </a:pPr>
            <a:endParaRPr lang="en-US" sz="2400" i="1" dirty="0"/>
          </a:p>
          <a:p>
            <a:r>
              <a:rPr lang="en-US" sz="2400" dirty="0"/>
              <a:t>Define benchmark and control sites</a:t>
            </a:r>
          </a:p>
          <a:p>
            <a:r>
              <a:rPr lang="en-US" sz="2400" dirty="0"/>
              <a:t>Identify anticipated effect size</a:t>
            </a:r>
          </a:p>
          <a:p>
            <a:r>
              <a:rPr lang="en-US" sz="2400" dirty="0"/>
              <a:t>Conduct monitoring power analysis</a:t>
            </a:r>
          </a:p>
          <a:p>
            <a:r>
              <a:rPr lang="en-US" sz="2400" dirty="0"/>
              <a:t>Monitor</a:t>
            </a:r>
          </a:p>
          <a:p>
            <a:r>
              <a:rPr lang="en-US" sz="2400" dirty="0"/>
              <a:t>Evaluate</a:t>
            </a:r>
          </a:p>
          <a:p>
            <a:r>
              <a:rPr lang="en-US" sz="2400" dirty="0"/>
              <a:t>Adaptively manage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7BB6939-0A5F-8D53-7768-BF462B6D26C5}"/>
              </a:ext>
            </a:extLst>
          </p:cNvPr>
          <p:cNvSpPr/>
          <p:nvPr/>
        </p:nvSpPr>
        <p:spPr>
          <a:xfrm>
            <a:off x="6562164" y="3684494"/>
            <a:ext cx="524436" cy="2339788"/>
          </a:xfrm>
          <a:prstGeom prst="rightBrace">
            <a:avLst>
              <a:gd name="adj1" fmla="val 41666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9507D-5821-FAA6-1052-00F4E6C7E48C}"/>
              </a:ext>
            </a:extLst>
          </p:cNvPr>
          <p:cNvSpPr txBox="1"/>
          <p:nvPr/>
        </p:nvSpPr>
        <p:spPr>
          <a:xfrm>
            <a:off x="7461552" y="4500445"/>
            <a:ext cx="2925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Lots of data!</a:t>
            </a:r>
          </a:p>
        </p:txBody>
      </p:sp>
    </p:spTree>
    <p:extLst>
      <p:ext uri="{BB962C8B-B14F-4D97-AF65-F5344CB8AC3E}">
        <p14:creationId xmlns:p14="http://schemas.microsoft.com/office/powerpoint/2010/main" val="237724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21AED-40B5-5E36-72A8-7388F35ED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24B1DE-983F-76CE-58E5-93533AA2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31" y="717970"/>
            <a:ext cx="10569735" cy="4430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CB1253-A72E-C8E9-E8DB-F0C70E0F8ECB}"/>
              </a:ext>
            </a:extLst>
          </p:cNvPr>
          <p:cNvSpPr txBox="1"/>
          <p:nvPr/>
        </p:nvSpPr>
        <p:spPr>
          <a:xfrm>
            <a:off x="3537029" y="5587129"/>
            <a:ext cx="5117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Beta testers welcome!</a:t>
            </a:r>
          </a:p>
        </p:txBody>
      </p:sp>
    </p:spTree>
    <p:extLst>
      <p:ext uri="{BB962C8B-B14F-4D97-AF65-F5344CB8AC3E}">
        <p14:creationId xmlns:p14="http://schemas.microsoft.com/office/powerpoint/2010/main" val="748615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CCB55-877C-BD0A-FEBA-000F843F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45C1A3-2BCF-FD9F-251C-77C39D3C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787" y="615920"/>
            <a:ext cx="5667214" cy="565714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002E48-4372-FA44-CD98-A971EAC2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921"/>
            <a:ext cx="6363321" cy="562615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367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17873</TotalTime>
  <Words>1847</Words>
  <Application>Microsoft Macintosh PowerPoint</Application>
  <PresentationFormat>Widescreen</PresentationFormat>
  <Paragraphs>371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Aptos Narrow</vt:lpstr>
      <vt:lpstr>Arial</vt:lpstr>
      <vt:lpstr>MuseoSans</vt:lpstr>
      <vt:lpstr>Office Theme</vt:lpstr>
      <vt:lpstr>Putah Creek’s Long-Term  Data Management</vt:lpstr>
      <vt:lpstr>Putah Creek’s Long-Term  Data Management</vt:lpstr>
      <vt:lpstr>Why data management matters</vt:lpstr>
      <vt:lpstr>Why this matters</vt:lpstr>
      <vt:lpstr>User groups of Putah Creek’s monitoring data</vt:lpstr>
      <vt:lpstr>Healthy Rivers and Landscapes Science</vt:lpstr>
      <vt:lpstr>Healthy Rivers and Landscapes Science</vt:lpstr>
      <vt:lpstr>PowerPoint Presentation</vt:lpstr>
      <vt:lpstr>PowerPoint Presentation</vt:lpstr>
      <vt:lpstr>Healthy Rivers and Landscapes Science</vt:lpstr>
      <vt:lpstr>Long-term vision of data stewardship</vt:lpstr>
      <vt:lpstr>PowerPoint Presentation</vt:lpstr>
      <vt:lpstr>PowerPoint Presentation</vt:lpstr>
      <vt:lpstr>Data holders</vt:lpstr>
      <vt:lpstr>Proposed annual data processing timeline</vt:lpstr>
      <vt:lpstr>PowerPoint Presentation</vt:lpstr>
      <vt:lpstr>How to support data management?</vt:lpstr>
      <vt:lpstr>Closing thoughts</vt:lpstr>
      <vt:lpstr>Closing thoughts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 Parisek</dc:creator>
  <cp:lastModifiedBy>Christine A Parisek</cp:lastModifiedBy>
  <cp:revision>101</cp:revision>
  <dcterms:created xsi:type="dcterms:W3CDTF">2026-01-07T19:14:52Z</dcterms:created>
  <dcterms:modified xsi:type="dcterms:W3CDTF">2026-04-15T17:27:02Z</dcterms:modified>
</cp:coreProperties>
</file>