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9" r:id="rId2"/>
    <p:sldId id="284" r:id="rId3"/>
    <p:sldId id="285" r:id="rId4"/>
    <p:sldId id="286" r:id="rId5"/>
    <p:sldId id="287" r:id="rId6"/>
    <p:sldId id="288" r:id="rId7"/>
    <p:sldId id="290" r:id="rId8"/>
    <p:sldId id="294" r:id="rId9"/>
    <p:sldId id="295" r:id="rId10"/>
    <p:sldId id="291" r:id="rId11"/>
    <p:sldId id="292" r:id="rId12"/>
    <p:sldId id="296" r:id="rId13"/>
    <p:sldId id="297" r:id="rId14"/>
    <p:sldId id="293" r:id="rId15"/>
    <p:sldId id="256" r:id="rId16"/>
    <p:sldId id="257" r:id="rId17"/>
    <p:sldId id="259" r:id="rId18"/>
    <p:sldId id="260" r:id="rId19"/>
    <p:sldId id="266" r:id="rId20"/>
    <p:sldId id="278" r:id="rId21"/>
    <p:sldId id="273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274D2B-B043-41CB-9172-9B9915730C83}" v="2" dt="2026-04-14T19:30:05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48E73D-2BD5-44AC-9C2D-EBF9E7BD1B68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3A8076-4B23-473A-B963-A66B1F208FBB}">
      <dgm:prSet/>
      <dgm:spPr/>
      <dgm:t>
        <a:bodyPr/>
        <a:lstStyle/>
        <a:p>
          <a:r>
            <a:rPr lang="en-US" dirty="0"/>
            <a:t>Balancing agricultural diversions and environmental flows. </a:t>
          </a:r>
        </a:p>
      </dgm:t>
    </dgm:pt>
    <dgm:pt modelId="{C075D618-B76E-4666-A6E3-C8D71C117D09}" type="parTrans" cxnId="{96FE3CE4-133F-4714-B7CC-3F588260E9A7}">
      <dgm:prSet/>
      <dgm:spPr/>
      <dgm:t>
        <a:bodyPr/>
        <a:lstStyle/>
        <a:p>
          <a:endParaRPr lang="en-US"/>
        </a:p>
      </dgm:t>
    </dgm:pt>
    <dgm:pt modelId="{82838BA3-1B8D-4C42-99DC-31D5C954A990}" type="sibTrans" cxnId="{96FE3CE4-133F-4714-B7CC-3F588260E9A7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EE6ED47A-1616-4AD7-AC7C-15B390AB829C}">
      <dgm:prSet/>
      <dgm:spPr/>
      <dgm:t>
        <a:bodyPr/>
        <a:lstStyle/>
        <a:p>
          <a:r>
            <a:rPr lang="en-US" dirty="0"/>
            <a:t>Maintaining flow through 106 A culverts. </a:t>
          </a:r>
        </a:p>
      </dgm:t>
    </dgm:pt>
    <dgm:pt modelId="{67A89896-EE19-4929-9670-078F989C68A9}" type="parTrans" cxnId="{1A67F204-A46F-4C71-82CD-450EB923EDE6}">
      <dgm:prSet/>
      <dgm:spPr/>
      <dgm:t>
        <a:bodyPr/>
        <a:lstStyle/>
        <a:p>
          <a:endParaRPr lang="en-US"/>
        </a:p>
      </dgm:t>
    </dgm:pt>
    <dgm:pt modelId="{6553C6E6-9CA8-43C5-BA4B-50E1906813D9}" type="sibTrans" cxnId="{1A67F204-A46F-4C71-82CD-450EB923EDE6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D784C032-8DCF-487F-960F-60604D60471E}">
      <dgm:prSet/>
      <dgm:spPr/>
      <dgm:t>
        <a:bodyPr/>
        <a:lstStyle/>
        <a:p>
          <a:r>
            <a:rPr lang="en-US" dirty="0"/>
            <a:t>Maintaining overspill at the Los Rios Check Dam</a:t>
          </a:r>
        </a:p>
      </dgm:t>
    </dgm:pt>
    <dgm:pt modelId="{3DA793B1-4660-4612-8015-0B1D993C16DF}" type="parTrans" cxnId="{7387B68F-B78A-4BB0-8FDA-7DC073EB2B2C}">
      <dgm:prSet/>
      <dgm:spPr/>
      <dgm:t>
        <a:bodyPr/>
        <a:lstStyle/>
        <a:p>
          <a:endParaRPr lang="en-US"/>
        </a:p>
      </dgm:t>
    </dgm:pt>
    <dgm:pt modelId="{89772290-6402-43C0-88B1-B2C2C9B48445}" type="sibTrans" cxnId="{7387B68F-B78A-4BB0-8FDA-7DC073EB2B2C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45629311-496B-4596-B092-010053257654}">
      <dgm:prSet/>
      <dgm:spPr/>
      <dgm:t>
        <a:bodyPr/>
        <a:lstStyle/>
        <a:p>
          <a:r>
            <a:rPr lang="en-US" dirty="0"/>
            <a:t>Managing travel time and pumping capacity to prevent Dewatering events. </a:t>
          </a:r>
        </a:p>
      </dgm:t>
    </dgm:pt>
    <dgm:pt modelId="{A19307CE-EF6B-455E-A948-63BF0B9CFEFE}" type="parTrans" cxnId="{193D7F57-67D6-4F1F-85F0-A7B15D55850F}">
      <dgm:prSet/>
      <dgm:spPr/>
      <dgm:t>
        <a:bodyPr/>
        <a:lstStyle/>
        <a:p>
          <a:endParaRPr lang="en-US"/>
        </a:p>
      </dgm:t>
    </dgm:pt>
    <dgm:pt modelId="{511BDD1B-9280-4423-B3D9-5292E7C7FE89}" type="sibTrans" cxnId="{193D7F57-67D6-4F1F-85F0-A7B15D55850F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87DE4AD8-688F-4C9A-A9F0-425754AF2017}" type="pres">
      <dgm:prSet presAssocID="{0048E73D-2BD5-44AC-9C2D-EBF9E7BD1B68}" presName="Name0" presStyleCnt="0">
        <dgm:presLayoutVars>
          <dgm:animLvl val="lvl"/>
          <dgm:resizeHandles val="exact"/>
        </dgm:presLayoutVars>
      </dgm:prSet>
      <dgm:spPr/>
    </dgm:pt>
    <dgm:pt modelId="{F5D94464-44F2-46B9-8231-D61F06726582}" type="pres">
      <dgm:prSet presAssocID="{823A8076-4B23-473A-B963-A66B1F208FBB}" presName="compositeNode" presStyleCnt="0">
        <dgm:presLayoutVars>
          <dgm:bulletEnabled val="1"/>
        </dgm:presLayoutVars>
      </dgm:prSet>
      <dgm:spPr/>
    </dgm:pt>
    <dgm:pt modelId="{EC77A472-4376-447C-A1C3-9C18A92621E7}" type="pres">
      <dgm:prSet presAssocID="{823A8076-4B23-473A-B963-A66B1F208FBB}" presName="bgRect" presStyleLbl="bgAccFollowNode1" presStyleIdx="0" presStyleCnt="4"/>
      <dgm:spPr/>
    </dgm:pt>
    <dgm:pt modelId="{056E34C0-AD81-48A9-AE7A-9E2FBA7C3146}" type="pres">
      <dgm:prSet presAssocID="{82838BA3-1B8D-4C42-99DC-31D5C954A99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C098776B-33C2-47FE-925B-D69861D2E54E}" type="pres">
      <dgm:prSet presAssocID="{823A8076-4B23-473A-B963-A66B1F208FBB}" presName="bottomLine" presStyleLbl="alignNode1" presStyleIdx="1" presStyleCnt="8">
        <dgm:presLayoutVars/>
      </dgm:prSet>
      <dgm:spPr/>
    </dgm:pt>
    <dgm:pt modelId="{2D302261-5FFB-4FA3-B987-E4E7083C4662}" type="pres">
      <dgm:prSet presAssocID="{823A8076-4B23-473A-B963-A66B1F208FBB}" presName="nodeText" presStyleLbl="bgAccFollowNode1" presStyleIdx="0" presStyleCnt="4">
        <dgm:presLayoutVars>
          <dgm:bulletEnabled val="1"/>
        </dgm:presLayoutVars>
      </dgm:prSet>
      <dgm:spPr/>
    </dgm:pt>
    <dgm:pt modelId="{5CB36881-A2A9-4937-98F6-F655B34A0761}" type="pres">
      <dgm:prSet presAssocID="{82838BA3-1B8D-4C42-99DC-31D5C954A990}" presName="sibTrans" presStyleCnt="0"/>
      <dgm:spPr/>
    </dgm:pt>
    <dgm:pt modelId="{DFE4067F-616A-4B5F-8210-96AED2AFC215}" type="pres">
      <dgm:prSet presAssocID="{EE6ED47A-1616-4AD7-AC7C-15B390AB829C}" presName="compositeNode" presStyleCnt="0">
        <dgm:presLayoutVars>
          <dgm:bulletEnabled val="1"/>
        </dgm:presLayoutVars>
      </dgm:prSet>
      <dgm:spPr/>
    </dgm:pt>
    <dgm:pt modelId="{5D8D8F8E-D0B3-440C-A59D-FECFD5902F5C}" type="pres">
      <dgm:prSet presAssocID="{EE6ED47A-1616-4AD7-AC7C-15B390AB829C}" presName="bgRect" presStyleLbl="bgAccFollowNode1" presStyleIdx="1" presStyleCnt="4"/>
      <dgm:spPr/>
    </dgm:pt>
    <dgm:pt modelId="{4DE9D8D4-7942-4637-86EF-AEE2575F22B6}" type="pres">
      <dgm:prSet presAssocID="{6553C6E6-9CA8-43C5-BA4B-50E1906813D9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20C42DC7-20BB-49B4-8419-97AB92A565D3}" type="pres">
      <dgm:prSet presAssocID="{EE6ED47A-1616-4AD7-AC7C-15B390AB829C}" presName="bottomLine" presStyleLbl="alignNode1" presStyleIdx="3" presStyleCnt="8">
        <dgm:presLayoutVars/>
      </dgm:prSet>
      <dgm:spPr/>
    </dgm:pt>
    <dgm:pt modelId="{BDE8493E-647B-402C-90CC-253D7073935E}" type="pres">
      <dgm:prSet presAssocID="{EE6ED47A-1616-4AD7-AC7C-15B390AB829C}" presName="nodeText" presStyleLbl="bgAccFollowNode1" presStyleIdx="1" presStyleCnt="4">
        <dgm:presLayoutVars>
          <dgm:bulletEnabled val="1"/>
        </dgm:presLayoutVars>
      </dgm:prSet>
      <dgm:spPr/>
    </dgm:pt>
    <dgm:pt modelId="{64353B81-0588-4D43-9117-3724228083E5}" type="pres">
      <dgm:prSet presAssocID="{6553C6E6-9CA8-43C5-BA4B-50E1906813D9}" presName="sibTrans" presStyleCnt="0"/>
      <dgm:spPr/>
    </dgm:pt>
    <dgm:pt modelId="{F96099EF-CBE0-4817-B4E8-14136C4608D5}" type="pres">
      <dgm:prSet presAssocID="{D784C032-8DCF-487F-960F-60604D60471E}" presName="compositeNode" presStyleCnt="0">
        <dgm:presLayoutVars>
          <dgm:bulletEnabled val="1"/>
        </dgm:presLayoutVars>
      </dgm:prSet>
      <dgm:spPr/>
    </dgm:pt>
    <dgm:pt modelId="{97BB4C56-3AD2-42E6-9399-C04898279EE3}" type="pres">
      <dgm:prSet presAssocID="{D784C032-8DCF-487F-960F-60604D60471E}" presName="bgRect" presStyleLbl="bgAccFollowNode1" presStyleIdx="2" presStyleCnt="4"/>
      <dgm:spPr/>
    </dgm:pt>
    <dgm:pt modelId="{EAACF316-29B3-4297-BF45-AE048895FC5A}" type="pres">
      <dgm:prSet presAssocID="{89772290-6402-43C0-88B1-B2C2C9B48445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586BFCB2-CDB8-4107-B3C0-B8228ECB2FAE}" type="pres">
      <dgm:prSet presAssocID="{D784C032-8DCF-487F-960F-60604D60471E}" presName="bottomLine" presStyleLbl="alignNode1" presStyleIdx="5" presStyleCnt="8">
        <dgm:presLayoutVars/>
      </dgm:prSet>
      <dgm:spPr/>
    </dgm:pt>
    <dgm:pt modelId="{1313CA15-16C5-46A3-8BD6-96271988F669}" type="pres">
      <dgm:prSet presAssocID="{D784C032-8DCF-487F-960F-60604D60471E}" presName="nodeText" presStyleLbl="bgAccFollowNode1" presStyleIdx="2" presStyleCnt="4">
        <dgm:presLayoutVars>
          <dgm:bulletEnabled val="1"/>
        </dgm:presLayoutVars>
      </dgm:prSet>
      <dgm:spPr/>
    </dgm:pt>
    <dgm:pt modelId="{F871F2C5-07A1-4AD9-8280-3BC1F9998236}" type="pres">
      <dgm:prSet presAssocID="{89772290-6402-43C0-88B1-B2C2C9B48445}" presName="sibTrans" presStyleCnt="0"/>
      <dgm:spPr/>
    </dgm:pt>
    <dgm:pt modelId="{951D4A91-F441-4719-9189-014847A8E955}" type="pres">
      <dgm:prSet presAssocID="{45629311-496B-4596-B092-010053257654}" presName="compositeNode" presStyleCnt="0">
        <dgm:presLayoutVars>
          <dgm:bulletEnabled val="1"/>
        </dgm:presLayoutVars>
      </dgm:prSet>
      <dgm:spPr/>
    </dgm:pt>
    <dgm:pt modelId="{7B8D355A-3BA5-4DD7-84F6-1B33E196F449}" type="pres">
      <dgm:prSet presAssocID="{45629311-496B-4596-B092-010053257654}" presName="bgRect" presStyleLbl="bgAccFollowNode1" presStyleIdx="3" presStyleCnt="4"/>
      <dgm:spPr/>
    </dgm:pt>
    <dgm:pt modelId="{454016E3-A870-4649-9BE9-5041151AC94B}" type="pres">
      <dgm:prSet presAssocID="{511BDD1B-9280-4423-B3D9-5292E7C7FE89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E8F2B75F-15E1-4E18-B086-F1B9841A24D6}" type="pres">
      <dgm:prSet presAssocID="{45629311-496B-4596-B092-010053257654}" presName="bottomLine" presStyleLbl="alignNode1" presStyleIdx="7" presStyleCnt="8">
        <dgm:presLayoutVars/>
      </dgm:prSet>
      <dgm:spPr/>
    </dgm:pt>
    <dgm:pt modelId="{999B71EA-2324-49E0-B65A-BDF9E4CFC76C}" type="pres">
      <dgm:prSet presAssocID="{45629311-496B-4596-B092-010053257654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1A67F204-A46F-4C71-82CD-450EB923EDE6}" srcId="{0048E73D-2BD5-44AC-9C2D-EBF9E7BD1B68}" destId="{EE6ED47A-1616-4AD7-AC7C-15B390AB829C}" srcOrd="1" destOrd="0" parTransId="{67A89896-EE19-4929-9670-078F989C68A9}" sibTransId="{6553C6E6-9CA8-43C5-BA4B-50E1906813D9}"/>
    <dgm:cxn modelId="{A27A4B14-4AD7-4B32-829F-B7214279C509}" type="presOf" srcId="{EE6ED47A-1616-4AD7-AC7C-15B390AB829C}" destId="{BDE8493E-647B-402C-90CC-253D7073935E}" srcOrd="1" destOrd="0" presId="urn:microsoft.com/office/officeart/2016/7/layout/BasicLinearProcessNumbered"/>
    <dgm:cxn modelId="{53EA451C-DF89-45F2-8DD8-AD3632B94AC9}" type="presOf" srcId="{823A8076-4B23-473A-B963-A66B1F208FBB}" destId="{2D302261-5FFB-4FA3-B987-E4E7083C4662}" srcOrd="1" destOrd="0" presId="urn:microsoft.com/office/officeart/2016/7/layout/BasicLinearProcessNumbered"/>
    <dgm:cxn modelId="{D122A026-CAEA-466A-86BA-450F6467FA31}" type="presOf" srcId="{EE6ED47A-1616-4AD7-AC7C-15B390AB829C}" destId="{5D8D8F8E-D0B3-440C-A59D-FECFD5902F5C}" srcOrd="0" destOrd="0" presId="urn:microsoft.com/office/officeart/2016/7/layout/BasicLinearProcessNumbered"/>
    <dgm:cxn modelId="{8DCE0E2D-089E-4810-8EDA-5910320F86D9}" type="presOf" srcId="{6553C6E6-9CA8-43C5-BA4B-50E1906813D9}" destId="{4DE9D8D4-7942-4637-86EF-AEE2575F22B6}" srcOrd="0" destOrd="0" presId="urn:microsoft.com/office/officeart/2016/7/layout/BasicLinearProcessNumbered"/>
    <dgm:cxn modelId="{8798494A-86FB-4E24-92CD-1643F1959EEE}" type="presOf" srcId="{45629311-496B-4596-B092-010053257654}" destId="{999B71EA-2324-49E0-B65A-BDF9E4CFC76C}" srcOrd="1" destOrd="0" presId="urn:microsoft.com/office/officeart/2016/7/layout/BasicLinearProcessNumbered"/>
    <dgm:cxn modelId="{193D7F57-67D6-4F1F-85F0-A7B15D55850F}" srcId="{0048E73D-2BD5-44AC-9C2D-EBF9E7BD1B68}" destId="{45629311-496B-4596-B092-010053257654}" srcOrd="3" destOrd="0" parTransId="{A19307CE-EF6B-455E-A948-63BF0B9CFEFE}" sibTransId="{511BDD1B-9280-4423-B3D9-5292E7C7FE89}"/>
    <dgm:cxn modelId="{7387B68F-B78A-4BB0-8FDA-7DC073EB2B2C}" srcId="{0048E73D-2BD5-44AC-9C2D-EBF9E7BD1B68}" destId="{D784C032-8DCF-487F-960F-60604D60471E}" srcOrd="2" destOrd="0" parTransId="{3DA793B1-4660-4612-8015-0B1D993C16DF}" sibTransId="{89772290-6402-43C0-88B1-B2C2C9B48445}"/>
    <dgm:cxn modelId="{04F965AB-00AB-4E19-B72D-A3AC8C6D92C2}" type="presOf" srcId="{511BDD1B-9280-4423-B3D9-5292E7C7FE89}" destId="{454016E3-A870-4649-9BE9-5041151AC94B}" srcOrd="0" destOrd="0" presId="urn:microsoft.com/office/officeart/2016/7/layout/BasicLinearProcessNumbered"/>
    <dgm:cxn modelId="{630AF1C2-C295-472E-A976-D141D84EFC71}" type="presOf" srcId="{89772290-6402-43C0-88B1-B2C2C9B48445}" destId="{EAACF316-29B3-4297-BF45-AE048895FC5A}" srcOrd="0" destOrd="0" presId="urn:microsoft.com/office/officeart/2016/7/layout/BasicLinearProcessNumbered"/>
    <dgm:cxn modelId="{DA66D1D7-9C42-4FCF-9125-12041B589A4F}" type="presOf" srcId="{D784C032-8DCF-487F-960F-60604D60471E}" destId="{97BB4C56-3AD2-42E6-9399-C04898279EE3}" srcOrd="0" destOrd="0" presId="urn:microsoft.com/office/officeart/2016/7/layout/BasicLinearProcessNumbered"/>
    <dgm:cxn modelId="{96FE3CE4-133F-4714-B7CC-3F588260E9A7}" srcId="{0048E73D-2BD5-44AC-9C2D-EBF9E7BD1B68}" destId="{823A8076-4B23-473A-B963-A66B1F208FBB}" srcOrd="0" destOrd="0" parTransId="{C075D618-B76E-4666-A6E3-C8D71C117D09}" sibTransId="{82838BA3-1B8D-4C42-99DC-31D5C954A990}"/>
    <dgm:cxn modelId="{DE7C62E4-C76F-45D9-B365-A6051918B1B8}" type="presOf" srcId="{823A8076-4B23-473A-B963-A66B1F208FBB}" destId="{EC77A472-4376-447C-A1C3-9C18A92621E7}" srcOrd="0" destOrd="0" presId="urn:microsoft.com/office/officeart/2016/7/layout/BasicLinearProcessNumbered"/>
    <dgm:cxn modelId="{6F57E2E5-9610-439C-9146-49EB9762A639}" type="presOf" srcId="{0048E73D-2BD5-44AC-9C2D-EBF9E7BD1B68}" destId="{87DE4AD8-688F-4C9A-A9F0-425754AF2017}" srcOrd="0" destOrd="0" presId="urn:microsoft.com/office/officeart/2016/7/layout/BasicLinearProcessNumbered"/>
    <dgm:cxn modelId="{FA5C7BF4-2212-4AB2-B701-1D049F460C94}" type="presOf" srcId="{D784C032-8DCF-487F-960F-60604D60471E}" destId="{1313CA15-16C5-46A3-8BD6-96271988F669}" srcOrd="1" destOrd="0" presId="urn:microsoft.com/office/officeart/2016/7/layout/BasicLinearProcessNumbered"/>
    <dgm:cxn modelId="{6BAB6DFB-5CE2-46AA-8636-C5895F3380B0}" type="presOf" srcId="{82838BA3-1B8D-4C42-99DC-31D5C954A990}" destId="{056E34C0-AD81-48A9-AE7A-9E2FBA7C3146}" srcOrd="0" destOrd="0" presId="urn:microsoft.com/office/officeart/2016/7/layout/BasicLinearProcessNumbered"/>
    <dgm:cxn modelId="{B042D9FB-ED6D-417C-B65D-5529C5E9E7AF}" type="presOf" srcId="{45629311-496B-4596-B092-010053257654}" destId="{7B8D355A-3BA5-4DD7-84F6-1B33E196F449}" srcOrd="0" destOrd="0" presId="urn:microsoft.com/office/officeart/2016/7/layout/BasicLinearProcessNumbered"/>
    <dgm:cxn modelId="{EC0593E0-010C-4749-B824-98D0F46A0EB6}" type="presParOf" srcId="{87DE4AD8-688F-4C9A-A9F0-425754AF2017}" destId="{F5D94464-44F2-46B9-8231-D61F06726582}" srcOrd="0" destOrd="0" presId="urn:microsoft.com/office/officeart/2016/7/layout/BasicLinearProcessNumbered"/>
    <dgm:cxn modelId="{EF0F5324-C111-41CE-AB11-8C4928479C09}" type="presParOf" srcId="{F5D94464-44F2-46B9-8231-D61F06726582}" destId="{EC77A472-4376-447C-A1C3-9C18A92621E7}" srcOrd="0" destOrd="0" presId="urn:microsoft.com/office/officeart/2016/7/layout/BasicLinearProcessNumbered"/>
    <dgm:cxn modelId="{08DCE7F6-18DC-46AA-B054-2EBFE829689C}" type="presParOf" srcId="{F5D94464-44F2-46B9-8231-D61F06726582}" destId="{056E34C0-AD81-48A9-AE7A-9E2FBA7C3146}" srcOrd="1" destOrd="0" presId="urn:microsoft.com/office/officeart/2016/7/layout/BasicLinearProcessNumbered"/>
    <dgm:cxn modelId="{101577CF-8438-417C-B832-D1FC0B77FB7D}" type="presParOf" srcId="{F5D94464-44F2-46B9-8231-D61F06726582}" destId="{C098776B-33C2-47FE-925B-D69861D2E54E}" srcOrd="2" destOrd="0" presId="urn:microsoft.com/office/officeart/2016/7/layout/BasicLinearProcessNumbered"/>
    <dgm:cxn modelId="{2C39BDC1-D117-443C-A1A0-8FA159D23434}" type="presParOf" srcId="{F5D94464-44F2-46B9-8231-D61F06726582}" destId="{2D302261-5FFB-4FA3-B987-E4E7083C4662}" srcOrd="3" destOrd="0" presId="urn:microsoft.com/office/officeart/2016/7/layout/BasicLinearProcessNumbered"/>
    <dgm:cxn modelId="{D70DA8C6-3C2C-436E-9149-9DD169E7B8FB}" type="presParOf" srcId="{87DE4AD8-688F-4C9A-A9F0-425754AF2017}" destId="{5CB36881-A2A9-4937-98F6-F655B34A0761}" srcOrd="1" destOrd="0" presId="urn:microsoft.com/office/officeart/2016/7/layout/BasicLinearProcessNumbered"/>
    <dgm:cxn modelId="{CE3705F7-BDCF-4B27-A5F9-E4448BC45373}" type="presParOf" srcId="{87DE4AD8-688F-4C9A-A9F0-425754AF2017}" destId="{DFE4067F-616A-4B5F-8210-96AED2AFC215}" srcOrd="2" destOrd="0" presId="urn:microsoft.com/office/officeart/2016/7/layout/BasicLinearProcessNumbered"/>
    <dgm:cxn modelId="{60826481-3F6E-4BB1-8E93-E58B5452CCA4}" type="presParOf" srcId="{DFE4067F-616A-4B5F-8210-96AED2AFC215}" destId="{5D8D8F8E-D0B3-440C-A59D-FECFD5902F5C}" srcOrd="0" destOrd="0" presId="urn:microsoft.com/office/officeart/2016/7/layout/BasicLinearProcessNumbered"/>
    <dgm:cxn modelId="{9B5B56BD-21F0-4968-80F0-16F80926D30C}" type="presParOf" srcId="{DFE4067F-616A-4B5F-8210-96AED2AFC215}" destId="{4DE9D8D4-7942-4637-86EF-AEE2575F22B6}" srcOrd="1" destOrd="0" presId="urn:microsoft.com/office/officeart/2016/7/layout/BasicLinearProcessNumbered"/>
    <dgm:cxn modelId="{77A01512-62F2-4DB7-A21C-6DA99090EE23}" type="presParOf" srcId="{DFE4067F-616A-4B5F-8210-96AED2AFC215}" destId="{20C42DC7-20BB-49B4-8419-97AB92A565D3}" srcOrd="2" destOrd="0" presId="urn:microsoft.com/office/officeart/2016/7/layout/BasicLinearProcessNumbered"/>
    <dgm:cxn modelId="{9CD9406B-1724-43EF-B47D-E580692EE7C9}" type="presParOf" srcId="{DFE4067F-616A-4B5F-8210-96AED2AFC215}" destId="{BDE8493E-647B-402C-90CC-253D7073935E}" srcOrd="3" destOrd="0" presId="urn:microsoft.com/office/officeart/2016/7/layout/BasicLinearProcessNumbered"/>
    <dgm:cxn modelId="{37BEC896-BF5C-4C34-875B-317331744BC7}" type="presParOf" srcId="{87DE4AD8-688F-4C9A-A9F0-425754AF2017}" destId="{64353B81-0588-4D43-9117-3724228083E5}" srcOrd="3" destOrd="0" presId="urn:microsoft.com/office/officeart/2016/7/layout/BasicLinearProcessNumbered"/>
    <dgm:cxn modelId="{198FEBEB-E4B7-405C-A1DC-E0FE79FB7A52}" type="presParOf" srcId="{87DE4AD8-688F-4C9A-A9F0-425754AF2017}" destId="{F96099EF-CBE0-4817-B4E8-14136C4608D5}" srcOrd="4" destOrd="0" presId="urn:microsoft.com/office/officeart/2016/7/layout/BasicLinearProcessNumbered"/>
    <dgm:cxn modelId="{FDA86188-7B4B-4476-BBA1-8FB7D2E6EB39}" type="presParOf" srcId="{F96099EF-CBE0-4817-B4E8-14136C4608D5}" destId="{97BB4C56-3AD2-42E6-9399-C04898279EE3}" srcOrd="0" destOrd="0" presId="urn:microsoft.com/office/officeart/2016/7/layout/BasicLinearProcessNumbered"/>
    <dgm:cxn modelId="{7D871C0D-EFEB-45DD-B4C9-C8AB600D9386}" type="presParOf" srcId="{F96099EF-CBE0-4817-B4E8-14136C4608D5}" destId="{EAACF316-29B3-4297-BF45-AE048895FC5A}" srcOrd="1" destOrd="0" presId="urn:microsoft.com/office/officeart/2016/7/layout/BasicLinearProcessNumbered"/>
    <dgm:cxn modelId="{9FCAFD15-F652-45BA-B818-1C1EBF5BE3C6}" type="presParOf" srcId="{F96099EF-CBE0-4817-B4E8-14136C4608D5}" destId="{586BFCB2-CDB8-4107-B3C0-B8228ECB2FAE}" srcOrd="2" destOrd="0" presId="urn:microsoft.com/office/officeart/2016/7/layout/BasicLinearProcessNumbered"/>
    <dgm:cxn modelId="{4DAEA136-83BB-41B7-852E-EC86CB9AE8BF}" type="presParOf" srcId="{F96099EF-CBE0-4817-B4E8-14136C4608D5}" destId="{1313CA15-16C5-46A3-8BD6-96271988F669}" srcOrd="3" destOrd="0" presId="urn:microsoft.com/office/officeart/2016/7/layout/BasicLinearProcessNumbered"/>
    <dgm:cxn modelId="{100FDDF5-94A0-4E1D-A1F0-88ED19349331}" type="presParOf" srcId="{87DE4AD8-688F-4C9A-A9F0-425754AF2017}" destId="{F871F2C5-07A1-4AD9-8280-3BC1F9998236}" srcOrd="5" destOrd="0" presId="urn:microsoft.com/office/officeart/2016/7/layout/BasicLinearProcessNumbered"/>
    <dgm:cxn modelId="{898047DB-65C6-4C67-9919-8BE192519395}" type="presParOf" srcId="{87DE4AD8-688F-4C9A-A9F0-425754AF2017}" destId="{951D4A91-F441-4719-9189-014847A8E955}" srcOrd="6" destOrd="0" presId="urn:microsoft.com/office/officeart/2016/7/layout/BasicLinearProcessNumbered"/>
    <dgm:cxn modelId="{419749E1-0ED3-4E93-B034-FD6FE5CFAED0}" type="presParOf" srcId="{951D4A91-F441-4719-9189-014847A8E955}" destId="{7B8D355A-3BA5-4DD7-84F6-1B33E196F449}" srcOrd="0" destOrd="0" presId="urn:microsoft.com/office/officeart/2016/7/layout/BasicLinearProcessNumbered"/>
    <dgm:cxn modelId="{D988EA1E-0B1E-44C0-AEA1-72E54E4C6DC1}" type="presParOf" srcId="{951D4A91-F441-4719-9189-014847A8E955}" destId="{454016E3-A870-4649-9BE9-5041151AC94B}" srcOrd="1" destOrd="0" presId="urn:microsoft.com/office/officeart/2016/7/layout/BasicLinearProcessNumbered"/>
    <dgm:cxn modelId="{E76657DA-4D79-4E61-A573-69D5EEC4E489}" type="presParOf" srcId="{951D4A91-F441-4719-9189-014847A8E955}" destId="{E8F2B75F-15E1-4E18-B086-F1B9841A24D6}" srcOrd="2" destOrd="0" presId="urn:microsoft.com/office/officeart/2016/7/layout/BasicLinearProcessNumbered"/>
    <dgm:cxn modelId="{09DD200F-7EE1-41FB-A873-0114DF6F19DD}" type="presParOf" srcId="{951D4A91-F441-4719-9189-014847A8E955}" destId="{999B71EA-2324-49E0-B65A-BDF9E4CFC76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65E408-58C0-4969-8D24-178EE574EE86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B582FF8-BC2F-4827-B1D1-0DD1296006F5}">
      <dgm:prSet/>
      <dgm:spPr/>
      <dgm:t>
        <a:bodyPr/>
        <a:lstStyle/>
        <a:p>
          <a:r>
            <a:rPr lang="en-US"/>
            <a:t>106 A Fish Culvert Clearance </a:t>
          </a:r>
        </a:p>
      </dgm:t>
    </dgm:pt>
    <dgm:pt modelId="{BF93AA41-1D20-4087-BD69-3F275B3F1526}" type="parTrans" cxnId="{3BDB1EDE-BDC2-4424-BBB2-E247390BBEB8}">
      <dgm:prSet/>
      <dgm:spPr/>
      <dgm:t>
        <a:bodyPr/>
        <a:lstStyle/>
        <a:p>
          <a:endParaRPr lang="en-US"/>
        </a:p>
      </dgm:t>
    </dgm:pt>
    <dgm:pt modelId="{08A3AE84-152E-43ED-B320-D42C80EE7397}" type="sibTrans" cxnId="{3BDB1EDE-BDC2-4424-BBB2-E247390BBEB8}">
      <dgm:prSet/>
      <dgm:spPr/>
      <dgm:t>
        <a:bodyPr/>
        <a:lstStyle/>
        <a:p>
          <a:endParaRPr lang="en-US"/>
        </a:p>
      </dgm:t>
    </dgm:pt>
    <dgm:pt modelId="{794B1A73-B9C1-48F1-A175-C813390CEC98}">
      <dgm:prSet/>
      <dgm:spPr/>
      <dgm:t>
        <a:bodyPr/>
        <a:lstStyle/>
        <a:p>
          <a:r>
            <a:rPr lang="en-US"/>
            <a:t>Beaver Dam Breeching </a:t>
          </a:r>
        </a:p>
      </dgm:t>
    </dgm:pt>
    <dgm:pt modelId="{AEFFDCB3-43AC-4C13-87D5-8FC2DE50EF81}" type="parTrans" cxnId="{C6FCD486-91CA-4146-B343-F5BEB190D20C}">
      <dgm:prSet/>
      <dgm:spPr/>
      <dgm:t>
        <a:bodyPr/>
        <a:lstStyle/>
        <a:p>
          <a:endParaRPr lang="en-US"/>
        </a:p>
      </dgm:t>
    </dgm:pt>
    <dgm:pt modelId="{E08DFD74-A49E-4AED-906D-31A386C9E167}" type="sibTrans" cxnId="{C6FCD486-91CA-4146-B343-F5BEB190D20C}">
      <dgm:prSet/>
      <dgm:spPr/>
      <dgm:t>
        <a:bodyPr/>
        <a:lstStyle/>
        <a:p>
          <a:endParaRPr lang="en-US"/>
        </a:p>
      </dgm:t>
    </dgm:pt>
    <dgm:pt modelId="{0C05B45D-DF6A-4BE6-9739-0C9B72B45498}">
      <dgm:prSet/>
      <dgm:spPr/>
      <dgm:t>
        <a:bodyPr/>
        <a:lstStyle/>
        <a:p>
          <a:r>
            <a:rPr lang="en-US" dirty="0"/>
            <a:t>Scarification and Gravel Augmentation </a:t>
          </a:r>
        </a:p>
      </dgm:t>
    </dgm:pt>
    <dgm:pt modelId="{107CC01C-A4AF-4454-B13B-6FA398BE32ED}" type="parTrans" cxnId="{BF43D9C4-91D0-42C6-9E5F-907947ACFCAF}">
      <dgm:prSet/>
      <dgm:spPr/>
      <dgm:t>
        <a:bodyPr/>
        <a:lstStyle/>
        <a:p>
          <a:endParaRPr lang="en-US"/>
        </a:p>
      </dgm:t>
    </dgm:pt>
    <dgm:pt modelId="{321E872D-4CEA-498D-AD21-363917F10632}" type="sibTrans" cxnId="{BF43D9C4-91D0-42C6-9E5F-907947ACFCAF}">
      <dgm:prSet/>
      <dgm:spPr/>
      <dgm:t>
        <a:bodyPr/>
        <a:lstStyle/>
        <a:p>
          <a:endParaRPr lang="en-US"/>
        </a:p>
      </dgm:t>
    </dgm:pt>
    <dgm:pt modelId="{12785B30-5766-4E09-9297-D4AA55B1CAF9}">
      <dgm:prSet/>
      <dgm:spPr/>
      <dgm:t>
        <a:bodyPr/>
        <a:lstStyle/>
        <a:p>
          <a:r>
            <a:rPr lang="en-US"/>
            <a:t>Fish Counting Weir Installation </a:t>
          </a:r>
        </a:p>
      </dgm:t>
    </dgm:pt>
    <dgm:pt modelId="{5DC5D728-2D3A-406B-9B89-805AF22D6630}" type="parTrans" cxnId="{8C48D75A-528D-4799-BCE8-E724AEAD3A2D}">
      <dgm:prSet/>
      <dgm:spPr/>
      <dgm:t>
        <a:bodyPr/>
        <a:lstStyle/>
        <a:p>
          <a:endParaRPr lang="en-US"/>
        </a:p>
      </dgm:t>
    </dgm:pt>
    <dgm:pt modelId="{976916AD-F4BC-4F69-87FC-55AF05EE3068}" type="sibTrans" cxnId="{8C48D75A-528D-4799-BCE8-E724AEAD3A2D}">
      <dgm:prSet/>
      <dgm:spPr/>
      <dgm:t>
        <a:bodyPr/>
        <a:lstStyle/>
        <a:p>
          <a:endParaRPr lang="en-US"/>
        </a:p>
      </dgm:t>
    </dgm:pt>
    <dgm:pt modelId="{8C2DE45B-2C6F-4329-A8EB-ADC558295461}">
      <dgm:prSet/>
      <dgm:spPr/>
      <dgm:t>
        <a:bodyPr/>
        <a:lstStyle/>
        <a:p>
          <a:r>
            <a:rPr lang="en-US"/>
            <a:t>LRCD Board Removal </a:t>
          </a:r>
        </a:p>
      </dgm:t>
    </dgm:pt>
    <dgm:pt modelId="{643DD54E-069C-45A2-BF4A-A22E287A43B9}" type="parTrans" cxnId="{48EEDFEE-DA35-49AE-BFA9-C31A32AA8B42}">
      <dgm:prSet/>
      <dgm:spPr/>
      <dgm:t>
        <a:bodyPr/>
        <a:lstStyle/>
        <a:p>
          <a:endParaRPr lang="en-US"/>
        </a:p>
      </dgm:t>
    </dgm:pt>
    <dgm:pt modelId="{C6C3D684-9212-42C1-B855-FFFC9360B497}" type="sibTrans" cxnId="{48EEDFEE-DA35-49AE-BFA9-C31A32AA8B42}">
      <dgm:prSet/>
      <dgm:spPr/>
      <dgm:t>
        <a:bodyPr/>
        <a:lstStyle/>
        <a:p>
          <a:endParaRPr lang="en-US"/>
        </a:p>
      </dgm:t>
    </dgm:pt>
    <dgm:pt modelId="{144E903A-554C-4C8B-9EB9-47CE687EA376}">
      <dgm:prSet/>
      <dgm:spPr/>
      <dgm:t>
        <a:bodyPr/>
        <a:lstStyle/>
        <a:p>
          <a:r>
            <a:rPr lang="en-US"/>
            <a:t>Pulse Flow Coordination </a:t>
          </a:r>
        </a:p>
      </dgm:t>
    </dgm:pt>
    <dgm:pt modelId="{9BC78A26-6E78-447B-9101-FBE0F7CB6208}" type="parTrans" cxnId="{11FFC8B4-1063-40BF-802C-112134A3EA93}">
      <dgm:prSet/>
      <dgm:spPr/>
      <dgm:t>
        <a:bodyPr/>
        <a:lstStyle/>
        <a:p>
          <a:endParaRPr lang="en-US"/>
        </a:p>
      </dgm:t>
    </dgm:pt>
    <dgm:pt modelId="{E704A734-0D0A-40C3-B8D1-48A59EE6D2C3}" type="sibTrans" cxnId="{11FFC8B4-1063-40BF-802C-112134A3EA93}">
      <dgm:prSet/>
      <dgm:spPr/>
      <dgm:t>
        <a:bodyPr/>
        <a:lstStyle/>
        <a:p>
          <a:endParaRPr lang="en-US"/>
        </a:p>
      </dgm:t>
    </dgm:pt>
    <dgm:pt modelId="{59A5A96F-DCE7-4FFD-96FA-35939A417749}" type="pres">
      <dgm:prSet presAssocID="{FE65E408-58C0-4969-8D24-178EE574EE86}" presName="diagram" presStyleCnt="0">
        <dgm:presLayoutVars>
          <dgm:dir/>
          <dgm:resizeHandles val="exact"/>
        </dgm:presLayoutVars>
      </dgm:prSet>
      <dgm:spPr/>
    </dgm:pt>
    <dgm:pt modelId="{D9ACE0AB-83B3-4710-9388-D67D2D5364D6}" type="pres">
      <dgm:prSet presAssocID="{2B582FF8-BC2F-4827-B1D1-0DD1296006F5}" presName="node" presStyleLbl="node1" presStyleIdx="0" presStyleCnt="6">
        <dgm:presLayoutVars>
          <dgm:bulletEnabled val="1"/>
        </dgm:presLayoutVars>
      </dgm:prSet>
      <dgm:spPr/>
    </dgm:pt>
    <dgm:pt modelId="{1C740FD1-2523-42C0-9FA3-897A67304162}" type="pres">
      <dgm:prSet presAssocID="{08A3AE84-152E-43ED-B320-D42C80EE7397}" presName="sibTrans" presStyleCnt="0"/>
      <dgm:spPr/>
    </dgm:pt>
    <dgm:pt modelId="{8DD7F339-C454-4BEE-BCC8-0776A723DAE0}" type="pres">
      <dgm:prSet presAssocID="{794B1A73-B9C1-48F1-A175-C813390CEC98}" presName="node" presStyleLbl="node1" presStyleIdx="1" presStyleCnt="6">
        <dgm:presLayoutVars>
          <dgm:bulletEnabled val="1"/>
        </dgm:presLayoutVars>
      </dgm:prSet>
      <dgm:spPr/>
    </dgm:pt>
    <dgm:pt modelId="{9091D849-21EE-478A-961C-B9C22EFD5E87}" type="pres">
      <dgm:prSet presAssocID="{E08DFD74-A49E-4AED-906D-31A386C9E167}" presName="sibTrans" presStyleCnt="0"/>
      <dgm:spPr/>
    </dgm:pt>
    <dgm:pt modelId="{2BF260B8-67AE-4251-93CC-DB3FC9EFD029}" type="pres">
      <dgm:prSet presAssocID="{0C05B45D-DF6A-4BE6-9739-0C9B72B45498}" presName="node" presStyleLbl="node1" presStyleIdx="2" presStyleCnt="6">
        <dgm:presLayoutVars>
          <dgm:bulletEnabled val="1"/>
        </dgm:presLayoutVars>
      </dgm:prSet>
      <dgm:spPr/>
    </dgm:pt>
    <dgm:pt modelId="{D5AE2E86-E47D-4BD8-ACB3-7CD5C4DB83F4}" type="pres">
      <dgm:prSet presAssocID="{321E872D-4CEA-498D-AD21-363917F10632}" presName="sibTrans" presStyleCnt="0"/>
      <dgm:spPr/>
    </dgm:pt>
    <dgm:pt modelId="{2411C1B2-0873-4F7F-862C-CC5071AF3F14}" type="pres">
      <dgm:prSet presAssocID="{12785B30-5766-4E09-9297-D4AA55B1CAF9}" presName="node" presStyleLbl="node1" presStyleIdx="3" presStyleCnt="6">
        <dgm:presLayoutVars>
          <dgm:bulletEnabled val="1"/>
        </dgm:presLayoutVars>
      </dgm:prSet>
      <dgm:spPr/>
    </dgm:pt>
    <dgm:pt modelId="{520CC516-F070-4902-9DA5-3DB0245AB7A5}" type="pres">
      <dgm:prSet presAssocID="{976916AD-F4BC-4F69-87FC-55AF05EE3068}" presName="sibTrans" presStyleCnt="0"/>
      <dgm:spPr/>
    </dgm:pt>
    <dgm:pt modelId="{637E7C71-9291-4FE7-A98A-842B6E582D03}" type="pres">
      <dgm:prSet presAssocID="{8C2DE45B-2C6F-4329-A8EB-ADC558295461}" presName="node" presStyleLbl="node1" presStyleIdx="4" presStyleCnt="6">
        <dgm:presLayoutVars>
          <dgm:bulletEnabled val="1"/>
        </dgm:presLayoutVars>
      </dgm:prSet>
      <dgm:spPr/>
    </dgm:pt>
    <dgm:pt modelId="{11B67656-DC51-498A-BEEB-669B92247437}" type="pres">
      <dgm:prSet presAssocID="{C6C3D684-9212-42C1-B855-FFFC9360B497}" presName="sibTrans" presStyleCnt="0"/>
      <dgm:spPr/>
    </dgm:pt>
    <dgm:pt modelId="{6E17DF06-6ED8-456D-A4C2-C4A06C83340C}" type="pres">
      <dgm:prSet presAssocID="{144E903A-554C-4C8B-9EB9-47CE687EA376}" presName="node" presStyleLbl="node1" presStyleIdx="5" presStyleCnt="6">
        <dgm:presLayoutVars>
          <dgm:bulletEnabled val="1"/>
        </dgm:presLayoutVars>
      </dgm:prSet>
      <dgm:spPr/>
    </dgm:pt>
  </dgm:ptLst>
  <dgm:cxnLst>
    <dgm:cxn modelId="{6939A028-C875-4F8A-9116-947865331B11}" type="presOf" srcId="{794B1A73-B9C1-48F1-A175-C813390CEC98}" destId="{8DD7F339-C454-4BEE-BCC8-0776A723DAE0}" srcOrd="0" destOrd="0" presId="urn:microsoft.com/office/officeart/2005/8/layout/default"/>
    <dgm:cxn modelId="{D338612C-C65C-4E14-8751-3E579A9BF198}" type="presOf" srcId="{0C05B45D-DF6A-4BE6-9739-0C9B72B45498}" destId="{2BF260B8-67AE-4251-93CC-DB3FC9EFD029}" srcOrd="0" destOrd="0" presId="urn:microsoft.com/office/officeart/2005/8/layout/default"/>
    <dgm:cxn modelId="{6D263F2E-1A60-4E7E-97E2-E9A2D7E1BABE}" type="presOf" srcId="{12785B30-5766-4E09-9297-D4AA55B1CAF9}" destId="{2411C1B2-0873-4F7F-862C-CC5071AF3F14}" srcOrd="0" destOrd="0" presId="urn:microsoft.com/office/officeart/2005/8/layout/default"/>
    <dgm:cxn modelId="{497A3237-175A-4E9D-8A1A-9E90C808901A}" type="presOf" srcId="{8C2DE45B-2C6F-4329-A8EB-ADC558295461}" destId="{637E7C71-9291-4FE7-A98A-842B6E582D03}" srcOrd="0" destOrd="0" presId="urn:microsoft.com/office/officeart/2005/8/layout/default"/>
    <dgm:cxn modelId="{6568EC4A-30B0-4817-ADC8-C1C297D88E69}" type="presOf" srcId="{2B582FF8-BC2F-4827-B1D1-0DD1296006F5}" destId="{D9ACE0AB-83B3-4710-9388-D67D2D5364D6}" srcOrd="0" destOrd="0" presId="urn:microsoft.com/office/officeart/2005/8/layout/default"/>
    <dgm:cxn modelId="{8C48D75A-528D-4799-BCE8-E724AEAD3A2D}" srcId="{FE65E408-58C0-4969-8D24-178EE574EE86}" destId="{12785B30-5766-4E09-9297-D4AA55B1CAF9}" srcOrd="3" destOrd="0" parTransId="{5DC5D728-2D3A-406B-9B89-805AF22D6630}" sibTransId="{976916AD-F4BC-4F69-87FC-55AF05EE3068}"/>
    <dgm:cxn modelId="{C6FCD486-91CA-4146-B343-F5BEB190D20C}" srcId="{FE65E408-58C0-4969-8D24-178EE574EE86}" destId="{794B1A73-B9C1-48F1-A175-C813390CEC98}" srcOrd="1" destOrd="0" parTransId="{AEFFDCB3-43AC-4C13-87D5-8FC2DE50EF81}" sibTransId="{E08DFD74-A49E-4AED-906D-31A386C9E167}"/>
    <dgm:cxn modelId="{11FFC8B4-1063-40BF-802C-112134A3EA93}" srcId="{FE65E408-58C0-4969-8D24-178EE574EE86}" destId="{144E903A-554C-4C8B-9EB9-47CE687EA376}" srcOrd="5" destOrd="0" parTransId="{9BC78A26-6E78-447B-9101-FBE0F7CB6208}" sibTransId="{E704A734-0D0A-40C3-B8D1-48A59EE6D2C3}"/>
    <dgm:cxn modelId="{E4F81EB6-2284-4AC9-A760-71A026DC5155}" type="presOf" srcId="{FE65E408-58C0-4969-8D24-178EE574EE86}" destId="{59A5A96F-DCE7-4FFD-96FA-35939A417749}" srcOrd="0" destOrd="0" presId="urn:microsoft.com/office/officeart/2005/8/layout/default"/>
    <dgm:cxn modelId="{CBBF98BB-6D22-4195-96F5-07ED33EDC511}" type="presOf" srcId="{144E903A-554C-4C8B-9EB9-47CE687EA376}" destId="{6E17DF06-6ED8-456D-A4C2-C4A06C83340C}" srcOrd="0" destOrd="0" presId="urn:microsoft.com/office/officeart/2005/8/layout/default"/>
    <dgm:cxn modelId="{BF43D9C4-91D0-42C6-9E5F-907947ACFCAF}" srcId="{FE65E408-58C0-4969-8D24-178EE574EE86}" destId="{0C05B45D-DF6A-4BE6-9739-0C9B72B45498}" srcOrd="2" destOrd="0" parTransId="{107CC01C-A4AF-4454-B13B-6FA398BE32ED}" sibTransId="{321E872D-4CEA-498D-AD21-363917F10632}"/>
    <dgm:cxn modelId="{3BDB1EDE-BDC2-4424-BBB2-E247390BBEB8}" srcId="{FE65E408-58C0-4969-8D24-178EE574EE86}" destId="{2B582FF8-BC2F-4827-B1D1-0DD1296006F5}" srcOrd="0" destOrd="0" parTransId="{BF93AA41-1D20-4087-BD69-3F275B3F1526}" sibTransId="{08A3AE84-152E-43ED-B320-D42C80EE7397}"/>
    <dgm:cxn modelId="{48EEDFEE-DA35-49AE-BFA9-C31A32AA8B42}" srcId="{FE65E408-58C0-4969-8D24-178EE574EE86}" destId="{8C2DE45B-2C6F-4329-A8EB-ADC558295461}" srcOrd="4" destOrd="0" parTransId="{643DD54E-069C-45A2-BF4A-A22E287A43B9}" sibTransId="{C6C3D684-9212-42C1-B855-FFFC9360B497}"/>
    <dgm:cxn modelId="{DE5D8A98-5552-4045-B2DC-77620FEB76DD}" type="presParOf" srcId="{59A5A96F-DCE7-4FFD-96FA-35939A417749}" destId="{D9ACE0AB-83B3-4710-9388-D67D2D5364D6}" srcOrd="0" destOrd="0" presId="urn:microsoft.com/office/officeart/2005/8/layout/default"/>
    <dgm:cxn modelId="{C1D93F88-1536-4E37-AFB0-7CC86308E5F2}" type="presParOf" srcId="{59A5A96F-DCE7-4FFD-96FA-35939A417749}" destId="{1C740FD1-2523-42C0-9FA3-897A67304162}" srcOrd="1" destOrd="0" presId="urn:microsoft.com/office/officeart/2005/8/layout/default"/>
    <dgm:cxn modelId="{38993688-6E23-431A-BE98-6E52288315D0}" type="presParOf" srcId="{59A5A96F-DCE7-4FFD-96FA-35939A417749}" destId="{8DD7F339-C454-4BEE-BCC8-0776A723DAE0}" srcOrd="2" destOrd="0" presId="urn:microsoft.com/office/officeart/2005/8/layout/default"/>
    <dgm:cxn modelId="{D3BD239C-E4BC-46B4-AFD1-BC57C9D92DDA}" type="presParOf" srcId="{59A5A96F-DCE7-4FFD-96FA-35939A417749}" destId="{9091D849-21EE-478A-961C-B9C22EFD5E87}" srcOrd="3" destOrd="0" presId="urn:microsoft.com/office/officeart/2005/8/layout/default"/>
    <dgm:cxn modelId="{7D33C8A1-C67E-4572-834B-0C35FCBA86DD}" type="presParOf" srcId="{59A5A96F-DCE7-4FFD-96FA-35939A417749}" destId="{2BF260B8-67AE-4251-93CC-DB3FC9EFD029}" srcOrd="4" destOrd="0" presId="urn:microsoft.com/office/officeart/2005/8/layout/default"/>
    <dgm:cxn modelId="{ED47DD64-98EF-42D4-ADFB-092B5279313A}" type="presParOf" srcId="{59A5A96F-DCE7-4FFD-96FA-35939A417749}" destId="{D5AE2E86-E47D-4BD8-ACB3-7CD5C4DB83F4}" srcOrd="5" destOrd="0" presId="urn:microsoft.com/office/officeart/2005/8/layout/default"/>
    <dgm:cxn modelId="{16820772-8CF7-4C92-813B-7904526F36DA}" type="presParOf" srcId="{59A5A96F-DCE7-4FFD-96FA-35939A417749}" destId="{2411C1B2-0873-4F7F-862C-CC5071AF3F14}" srcOrd="6" destOrd="0" presId="urn:microsoft.com/office/officeart/2005/8/layout/default"/>
    <dgm:cxn modelId="{34BF644C-32C5-48DE-BD9D-1B9A50606B2C}" type="presParOf" srcId="{59A5A96F-DCE7-4FFD-96FA-35939A417749}" destId="{520CC516-F070-4902-9DA5-3DB0245AB7A5}" srcOrd="7" destOrd="0" presId="urn:microsoft.com/office/officeart/2005/8/layout/default"/>
    <dgm:cxn modelId="{D0A3029F-9512-4344-899E-3130DB41BEEF}" type="presParOf" srcId="{59A5A96F-DCE7-4FFD-96FA-35939A417749}" destId="{637E7C71-9291-4FE7-A98A-842B6E582D03}" srcOrd="8" destOrd="0" presId="urn:microsoft.com/office/officeart/2005/8/layout/default"/>
    <dgm:cxn modelId="{E8146902-BE31-4EBB-9FE5-9FC6AA5277EB}" type="presParOf" srcId="{59A5A96F-DCE7-4FFD-96FA-35939A417749}" destId="{11B67656-DC51-498A-BEEB-669B92247437}" srcOrd="9" destOrd="0" presId="urn:microsoft.com/office/officeart/2005/8/layout/default"/>
    <dgm:cxn modelId="{B3FB3DBD-1755-4607-8C16-F92C5FD58803}" type="presParOf" srcId="{59A5A96F-DCE7-4FFD-96FA-35939A417749}" destId="{6E17DF06-6ED8-456D-A4C2-C4A06C83340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7A472-4376-447C-A1C3-9C18A92621E7}">
      <dsp:nvSpPr>
        <dsp:cNvPr id="0" name=""/>
        <dsp:cNvSpPr/>
      </dsp:nvSpPr>
      <dsp:spPr>
        <a:xfrm>
          <a:off x="3080" y="464830"/>
          <a:ext cx="2444055" cy="34216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Balancing agricultural diversions and environmental flows. </a:t>
          </a:r>
        </a:p>
      </dsp:txBody>
      <dsp:txXfrm>
        <a:off x="3080" y="1765067"/>
        <a:ext cx="2444055" cy="2053006"/>
      </dsp:txXfrm>
    </dsp:sp>
    <dsp:sp modelId="{056E34C0-AD81-48A9-AE7A-9E2FBA7C3146}">
      <dsp:nvSpPr>
        <dsp:cNvPr id="0" name=""/>
        <dsp:cNvSpPr/>
      </dsp:nvSpPr>
      <dsp:spPr>
        <a:xfrm>
          <a:off x="711856" y="806997"/>
          <a:ext cx="1026503" cy="1026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2184" y="957325"/>
        <a:ext cx="725847" cy="725847"/>
      </dsp:txXfrm>
    </dsp:sp>
    <dsp:sp modelId="{C098776B-33C2-47FE-925B-D69861D2E54E}">
      <dsp:nvSpPr>
        <dsp:cNvPr id="0" name=""/>
        <dsp:cNvSpPr/>
      </dsp:nvSpPr>
      <dsp:spPr>
        <a:xfrm>
          <a:off x="3080" y="3886435"/>
          <a:ext cx="2444055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D8F8E-D0B3-440C-A59D-FECFD5902F5C}">
      <dsp:nvSpPr>
        <dsp:cNvPr id="0" name=""/>
        <dsp:cNvSpPr/>
      </dsp:nvSpPr>
      <dsp:spPr>
        <a:xfrm>
          <a:off x="2691541" y="464830"/>
          <a:ext cx="2444055" cy="34216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Maintaining flow through 106 A culverts. </a:t>
          </a:r>
        </a:p>
      </dsp:txBody>
      <dsp:txXfrm>
        <a:off x="2691541" y="1765067"/>
        <a:ext cx="2444055" cy="2053006"/>
      </dsp:txXfrm>
    </dsp:sp>
    <dsp:sp modelId="{4DE9D8D4-7942-4637-86EF-AEE2575F22B6}">
      <dsp:nvSpPr>
        <dsp:cNvPr id="0" name=""/>
        <dsp:cNvSpPr/>
      </dsp:nvSpPr>
      <dsp:spPr>
        <a:xfrm>
          <a:off x="3400317" y="806997"/>
          <a:ext cx="1026503" cy="1026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957325"/>
        <a:ext cx="725847" cy="725847"/>
      </dsp:txXfrm>
    </dsp:sp>
    <dsp:sp modelId="{20C42DC7-20BB-49B4-8419-97AB92A565D3}">
      <dsp:nvSpPr>
        <dsp:cNvPr id="0" name=""/>
        <dsp:cNvSpPr/>
      </dsp:nvSpPr>
      <dsp:spPr>
        <a:xfrm>
          <a:off x="2691541" y="3886435"/>
          <a:ext cx="2444055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B4C56-3AD2-42E6-9399-C04898279EE3}">
      <dsp:nvSpPr>
        <dsp:cNvPr id="0" name=""/>
        <dsp:cNvSpPr/>
      </dsp:nvSpPr>
      <dsp:spPr>
        <a:xfrm>
          <a:off x="5380002" y="464830"/>
          <a:ext cx="2444055" cy="34216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Maintaining overspill at the Los Rios Check Dam</a:t>
          </a:r>
        </a:p>
      </dsp:txBody>
      <dsp:txXfrm>
        <a:off x="5380002" y="1765067"/>
        <a:ext cx="2444055" cy="2053006"/>
      </dsp:txXfrm>
    </dsp:sp>
    <dsp:sp modelId="{EAACF316-29B3-4297-BF45-AE048895FC5A}">
      <dsp:nvSpPr>
        <dsp:cNvPr id="0" name=""/>
        <dsp:cNvSpPr/>
      </dsp:nvSpPr>
      <dsp:spPr>
        <a:xfrm>
          <a:off x="6088778" y="806997"/>
          <a:ext cx="1026503" cy="1026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957325"/>
        <a:ext cx="725847" cy="725847"/>
      </dsp:txXfrm>
    </dsp:sp>
    <dsp:sp modelId="{586BFCB2-CDB8-4107-B3C0-B8228ECB2FAE}">
      <dsp:nvSpPr>
        <dsp:cNvPr id="0" name=""/>
        <dsp:cNvSpPr/>
      </dsp:nvSpPr>
      <dsp:spPr>
        <a:xfrm>
          <a:off x="5380002" y="3886435"/>
          <a:ext cx="2444055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8D355A-3BA5-4DD7-84F6-1B33E196F449}">
      <dsp:nvSpPr>
        <dsp:cNvPr id="0" name=""/>
        <dsp:cNvSpPr/>
      </dsp:nvSpPr>
      <dsp:spPr>
        <a:xfrm>
          <a:off x="8068463" y="464830"/>
          <a:ext cx="2444055" cy="34216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Managing travel time and pumping capacity to prevent Dewatering events. </a:t>
          </a:r>
        </a:p>
      </dsp:txBody>
      <dsp:txXfrm>
        <a:off x="8068463" y="1765067"/>
        <a:ext cx="2444055" cy="2053006"/>
      </dsp:txXfrm>
    </dsp:sp>
    <dsp:sp modelId="{454016E3-A870-4649-9BE9-5041151AC94B}">
      <dsp:nvSpPr>
        <dsp:cNvPr id="0" name=""/>
        <dsp:cNvSpPr/>
      </dsp:nvSpPr>
      <dsp:spPr>
        <a:xfrm>
          <a:off x="8777239" y="806997"/>
          <a:ext cx="1026503" cy="1026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957325"/>
        <a:ext cx="725847" cy="725847"/>
      </dsp:txXfrm>
    </dsp:sp>
    <dsp:sp modelId="{E8F2B75F-15E1-4E18-B086-F1B9841A24D6}">
      <dsp:nvSpPr>
        <dsp:cNvPr id="0" name=""/>
        <dsp:cNvSpPr/>
      </dsp:nvSpPr>
      <dsp:spPr>
        <a:xfrm>
          <a:off x="8068463" y="3886435"/>
          <a:ext cx="2444055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CE0AB-83B3-4710-9388-D67D2D5364D6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106 A Fish Culvert Clearance </a:t>
          </a:r>
        </a:p>
      </dsp:txBody>
      <dsp:txXfrm>
        <a:off x="0" y="39687"/>
        <a:ext cx="3286125" cy="1971675"/>
      </dsp:txXfrm>
    </dsp:sp>
    <dsp:sp modelId="{8DD7F339-C454-4BEE-BCC8-0776A723DAE0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Beaver Dam Breeching </a:t>
          </a:r>
        </a:p>
      </dsp:txBody>
      <dsp:txXfrm>
        <a:off x="3614737" y="39687"/>
        <a:ext cx="3286125" cy="1971675"/>
      </dsp:txXfrm>
    </dsp:sp>
    <dsp:sp modelId="{2BF260B8-67AE-4251-93CC-DB3FC9EFD029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Scarification and Gravel Augmentation </a:t>
          </a:r>
        </a:p>
      </dsp:txBody>
      <dsp:txXfrm>
        <a:off x="7229475" y="39687"/>
        <a:ext cx="3286125" cy="1971675"/>
      </dsp:txXfrm>
    </dsp:sp>
    <dsp:sp modelId="{2411C1B2-0873-4F7F-862C-CC5071AF3F14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Fish Counting Weir Installation </a:t>
          </a:r>
        </a:p>
      </dsp:txBody>
      <dsp:txXfrm>
        <a:off x="0" y="2339975"/>
        <a:ext cx="3286125" cy="1971675"/>
      </dsp:txXfrm>
    </dsp:sp>
    <dsp:sp modelId="{637E7C71-9291-4FE7-A98A-842B6E582D03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LRCD Board Removal </a:t>
          </a:r>
        </a:p>
      </dsp:txBody>
      <dsp:txXfrm>
        <a:off x="3614737" y="2339975"/>
        <a:ext cx="3286125" cy="1971675"/>
      </dsp:txXfrm>
    </dsp:sp>
    <dsp:sp modelId="{6E17DF06-6ED8-456D-A4C2-C4A06C83340C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Pulse Flow Coordination </a:t>
          </a:r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67231-3A19-4DEB-BD64-F7211A73C9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A4F82-3A5D-4C84-A9E2-EF4675323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91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 then There are plans to make </a:t>
            </a:r>
            <a:r>
              <a:rPr lang="en-US" dirty="0" err="1"/>
              <a:t>Pedrick</a:t>
            </a:r>
            <a:r>
              <a:rPr lang="en-US" dirty="0"/>
              <a:t> more permanent once the Nishikawa project is complete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A4F82-3A5D-4C84-A9E2-EF4675323C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8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 use example of April requirements.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A4F82-3A5D-4C84-A9E2-EF4675323C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59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A4F82-3A5D-4C84-A9E2-EF4675323CB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5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4F075-8A68-D40C-3C58-8CBF4E889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112DF4-451E-1151-DABA-72E2B2A7E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03AE9-EAB6-9DF1-56B3-7389918ED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48C3-73FA-49B7-BB42-73B18268205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79C37-08A8-EFDE-B18E-E6AC6B267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05B8E-0576-5CA0-77BD-AEA69721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EE7-F628-481C-8BE7-9BED1D42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1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38736-53AF-756D-524C-7B58395F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E3794-AEA3-6508-E188-6112BDE2B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C6C7C-CB7E-6B0A-FB7F-ECBFCC93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48C3-73FA-49B7-BB42-73B18268205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BBC6B-259C-E7FD-86E6-420978A94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155EC-C38A-79F5-B36C-CC5DE44B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EE7-F628-481C-8BE7-9BED1D42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7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AC4AE-EAEF-531A-A6B6-2F3A8AC6DA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7A087-F16B-AECC-ACC6-BDD141B2A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BA967-E7A0-EA9E-7CE4-642BE0AF1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48C3-73FA-49B7-BB42-73B18268205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66A65-9FB8-BB49-1DF8-005556D11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A961C-AFBA-1774-9B89-EDBFDE93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EE7-F628-481C-8BE7-9BED1D42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0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177D-7EC7-6129-8F5A-90EED0714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6149B-1550-DF4A-3C7D-D3B7479C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6C7E1-3534-995B-8270-5EF8C605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48C3-73FA-49B7-BB42-73B18268205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C0147-DD7F-9FE2-2DBE-8ED4C8BB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53CFD-3BF2-8804-82BC-DA4A1F1F9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EE7-F628-481C-8BE7-9BED1D42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4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F474-9D5B-43CF-D222-143820C34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BA214-B662-43C1-FF26-052AE557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D22A3-ADD0-6170-34E2-D35192DB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48C3-73FA-49B7-BB42-73B18268205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09E5B-1585-CEB3-8B64-EBF97D33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EE3B6-69CE-00BC-0E57-96C4973F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EE7-F628-481C-8BE7-9BED1D42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7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F0A29-41B6-F8C0-194B-BB7C2A382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21ECB-04F5-4DAC-7AD9-38998F88F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BE765-74A4-7917-E16F-225AFE30A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C79BC-DC31-3C3E-F4CA-9C6986EF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48C3-73FA-49B7-BB42-73B18268205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A6338-6546-2A5C-4EDD-64B2AC0D1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E2A3F-D72A-3F85-CE99-AE69858B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EE7-F628-481C-8BE7-9BED1D42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1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FF5BA-0EC4-69BC-B82B-314F1E38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DDD77-5A84-5D34-CBAC-9A863C22F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B1494-5488-CD15-2474-51F3C68B2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59C56-7D28-3764-3838-C2D48AA6B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3B553-71C6-13DC-4F1C-9572D6EC0B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92B749-1ECB-F7C9-3966-D70F71F7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48C3-73FA-49B7-BB42-73B18268205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218EFB-4144-504C-7D9B-EDC88B4BF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E1F38-4FD2-2882-69B9-526ACEAF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EE7-F628-481C-8BE7-9BED1D42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3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C8FE6-A950-BCC4-91C0-285D1E63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5D98F6-41EB-394E-5401-55E4C421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48C3-73FA-49B7-BB42-73B18268205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F1386-3CA6-AEA3-530B-CEAB29E4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A17F3-8D05-84A6-5E45-D33AD1CA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EE7-F628-481C-8BE7-9BED1D42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38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DD06F5-0DCA-4B88-FDE5-9E8B36A71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48C3-73FA-49B7-BB42-73B18268205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D4A1F-788D-3001-1F64-A1690C42D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29BA2-33D8-3707-5D0F-7F6BE000A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EE7-F628-481C-8BE7-9BED1D42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30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9A500-3950-97BF-4CC5-F225EF527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1159A-3672-6D13-ECDB-1CD302433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EB608-AB2F-D74C-8F25-AA68CCE5B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29C02-C4B7-3ACE-0728-E8848896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48C3-73FA-49B7-BB42-73B18268205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71377-4798-0EAB-0EF5-ACE92615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13C3E-86D7-2ED6-E939-107A73A7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EE7-F628-481C-8BE7-9BED1D42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5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CCBC-A9FF-4979-3F4A-522063D6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61D5EA-DAC8-AD29-AA19-EAF356E88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19B38-A2D5-BB4C-1F97-A985A8694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3D4A3-DFC3-0A9D-DFA1-E193090D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48C3-73FA-49B7-BB42-73B18268205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ED860-0E92-091A-45A8-E55D0DCE9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C8B57-756C-4823-ACE8-F7964A56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EE7-F628-481C-8BE7-9BED1D42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4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2C25E5-15F1-1394-5D3A-4A31B8CA2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5598E-709A-FD15-7669-FF73DBE8D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35269-F630-B991-8B9F-CAA208C4D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9F48C3-73FA-49B7-BB42-73B18268205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E32A4-32F2-0BF1-76A2-2FC1F86FA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6086-7991-6298-1075-86EA34AF8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974EE7-F628-481C-8BE7-9BED1D42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3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52C9C-924B-8573-71A5-499F244B9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SCWA Flow Management and Salmon Run  Preparation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E0EC8-034D-A6B8-D36D-639D1190D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Solano County Water Agency </a:t>
            </a:r>
          </a:p>
          <a:p>
            <a:pPr marL="0" indent="0">
              <a:buNone/>
            </a:pPr>
            <a:r>
              <a:rPr lang="en-US" sz="2000" dirty="0"/>
              <a:t>Senior Water Resource Specialist </a:t>
            </a:r>
          </a:p>
          <a:p>
            <a:pPr marL="0" indent="0">
              <a:buNone/>
            </a:pPr>
            <a:r>
              <a:rPr lang="en-US" sz="2000" dirty="0"/>
              <a:t>Zach Hyer </a:t>
            </a:r>
          </a:p>
        </p:txBody>
      </p:sp>
    </p:spTree>
    <p:extLst>
      <p:ext uri="{BB962C8B-B14F-4D97-AF65-F5344CB8AC3E}">
        <p14:creationId xmlns:p14="http://schemas.microsoft.com/office/powerpoint/2010/main" val="2765161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8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4A73-1C23-4D03-83D6-6C2D3A297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Scarification </a:t>
            </a:r>
          </a:p>
        </p:txBody>
      </p:sp>
      <p:pic>
        <p:nvPicPr>
          <p:cNvPr id="3074" name="Picture 2" descr="A yellow excavator digging in a river&#10;&#10;AI-generated content may be incorrect.">
            <a:extLst>
              <a:ext uri="{FF2B5EF4-FFF2-40B4-BE49-F238E27FC236}">
                <a16:creationId xmlns:a16="http://schemas.microsoft.com/office/drawing/2014/main" id="{DD955ADD-6301-D6CD-C45D-CDCACE6E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2" r="23737"/>
          <a:stretch>
            <a:fillRect/>
          </a:stretch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C26D7-9A83-1C45-7D28-D33FBA53B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1745673"/>
            <a:ext cx="4840010" cy="4431290"/>
          </a:xfrm>
        </p:spPr>
        <p:txBody>
          <a:bodyPr>
            <a:noAutofit/>
          </a:bodyPr>
          <a:lstStyle/>
          <a:p>
            <a:pPr rtl="0" fontAlgn="base"/>
            <a:r>
              <a:rPr lang="en-US" sz="1800" b="0" i="0" u="none" strike="noStrike" dirty="0">
                <a:effectLst/>
                <a:latin typeface="Aptos" panose="020B0004020202020204" pitchFamily="34" charset="0"/>
              </a:rPr>
              <a:t>Scarification is using an excavator with a rake to break through the sedimentation layer to expose the trapped gravel</a:t>
            </a:r>
            <a:r>
              <a:rPr lang="en-US" sz="1800" b="0" i="0" dirty="0">
                <a:effectLst/>
                <a:latin typeface="Aptos" panose="020B0004020202020204" pitchFamily="34" charset="0"/>
              </a:rPr>
              <a:t>​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Aptos" panose="020B0004020202020204" pitchFamily="34" charset="0"/>
              </a:rPr>
              <a:t>2013 – Rick Fowler Experimented with Scarification</a:t>
            </a:r>
            <a:r>
              <a:rPr lang="en-US" sz="1800" b="0" i="0" dirty="0">
                <a:effectLst/>
                <a:latin typeface="Aptos" panose="020B0004020202020204" pitchFamily="34" charset="0"/>
              </a:rPr>
              <a:t>​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Aptos" panose="020B0004020202020204" pitchFamily="34" charset="0"/>
              </a:rPr>
              <a:t>Rick Fowler scarified a small 30'section of creek by breaking through a sedimentation layer exposing clean gravel underneath</a:t>
            </a:r>
            <a:r>
              <a:rPr lang="en-US" sz="1800" b="0" i="0" dirty="0">
                <a:effectLst/>
                <a:latin typeface="Aptos" panose="020B0004020202020204" pitchFamily="34" charset="0"/>
              </a:rPr>
              <a:t>​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Aptos" panose="020B0004020202020204" pitchFamily="34" charset="0"/>
              </a:rPr>
              <a:t>During the salmon run that year this small area was the primary spawning location</a:t>
            </a:r>
            <a:r>
              <a:rPr lang="en-US" sz="1800" b="0" i="0" dirty="0">
                <a:effectLst/>
                <a:latin typeface="Aptos" panose="020B0004020202020204" pitchFamily="34" charset="0"/>
              </a:rPr>
              <a:t>​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Aptos" panose="020B0004020202020204" pitchFamily="34" charset="0"/>
              </a:rPr>
              <a:t>2014 – Received first permit to scarify 1000' of creek</a:t>
            </a:r>
            <a:r>
              <a:rPr lang="en-US" sz="1800" b="0" i="0" dirty="0">
                <a:effectLst/>
                <a:latin typeface="Aptos" panose="020B0004020202020204" pitchFamily="34" charset="0"/>
              </a:rPr>
              <a:t>​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Aptos" panose="020B0004020202020204" pitchFamily="34" charset="0"/>
              </a:rPr>
              <a:t>2015 – Rick Fowler designed and had a new rake fabricated</a:t>
            </a:r>
            <a:r>
              <a:rPr lang="en-US" sz="1800" b="0" i="0" dirty="0">
                <a:effectLst/>
                <a:latin typeface="Aptos" panose="020B0004020202020204" pitchFamily="34" charset="0"/>
              </a:rPr>
              <a:t>​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/>
              <a:t>Process now takes place every year. </a:t>
            </a:r>
          </a:p>
        </p:txBody>
      </p:sp>
    </p:spTree>
    <p:extLst>
      <p:ext uri="{BB962C8B-B14F-4D97-AF65-F5344CB8AC3E}">
        <p14:creationId xmlns:p14="http://schemas.microsoft.com/office/powerpoint/2010/main" val="216017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0997" y="381001"/>
            <a:ext cx="6858001" cy="6095995"/>
          </a:xfrm>
          <a:prstGeom prst="rect">
            <a:avLst/>
          </a:prstGeom>
          <a:ln>
            <a:noFill/>
          </a:ln>
          <a:effectLst>
            <a:outerShdw blurRad="381000" dist="101600" sx="99000" sy="990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D3764-8E9F-5BA3-8AD9-BDB19B72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13" y="4544704"/>
            <a:ext cx="4792635" cy="18116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Gravel Augmentation  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F930BA2A-8421-9FFC-9E3F-742FA15D76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" b="9213"/>
          <a:stretch>
            <a:fillRect/>
          </a:stretch>
        </p:blipFill>
        <p:spPr bwMode="auto">
          <a:xfrm>
            <a:off x="-1" y="10"/>
            <a:ext cx="6096001" cy="41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51ABAEE-5215-BD84-F46A-BB6030FE6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410" y="691912"/>
            <a:ext cx="4585646" cy="547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r>
              <a:rPr lang="en-US" sz="1600" b="0" i="0" u="none" strike="noStrike">
                <a:effectLst/>
              </a:rPr>
              <a:t>Gravel augmentation adds gravel to areas that are gravel deficient to increase the viable spawning areas</a:t>
            </a:r>
            <a:r>
              <a:rPr lang="en-US" sz="1600" b="0" i="0">
                <a:effectLst/>
              </a:rPr>
              <a:t>​</a:t>
            </a:r>
          </a:p>
          <a:p>
            <a:pPr fontAlgn="base"/>
            <a:r>
              <a:rPr lang="en-US" sz="1600" b="0" i="0" u="none" strike="noStrike">
                <a:effectLst/>
              </a:rPr>
              <a:t>2023 – First gravel augmentation under Winters Bridge</a:t>
            </a:r>
            <a:r>
              <a:rPr lang="en-US" sz="1600" b="0" i="0">
                <a:effectLst/>
              </a:rPr>
              <a:t>​</a:t>
            </a:r>
          </a:p>
          <a:p>
            <a:pPr fontAlgn="base"/>
            <a:r>
              <a:rPr lang="en-US" sz="1600" b="0" i="0" u="none" strike="noStrike">
                <a:effectLst/>
              </a:rPr>
              <a:t>Very specific mixture of rock is needed</a:t>
            </a:r>
            <a:r>
              <a:rPr lang="en-US" sz="1600" b="0" i="0">
                <a:effectLst/>
              </a:rPr>
              <a:t>​</a:t>
            </a:r>
          </a:p>
          <a:p>
            <a:pPr fontAlgn="base"/>
            <a:r>
              <a:rPr lang="en-US" sz="1600" b="0" i="0" u="none" strike="noStrike">
                <a:effectLst/>
              </a:rPr>
              <a:t>Salmon have spawned in this area that year and every year since</a:t>
            </a:r>
            <a:r>
              <a:rPr lang="en-US" sz="1600" b="0" i="0">
                <a:effectLst/>
              </a:rPr>
              <a:t>​</a:t>
            </a:r>
          </a:p>
          <a:p>
            <a:pPr fontAlgn="base"/>
            <a:r>
              <a:rPr lang="en-US" sz="1600" b="0" i="0" u="none" strike="noStrike">
                <a:effectLst/>
              </a:rPr>
              <a:t>80 cy of gravel applied</a:t>
            </a:r>
            <a:r>
              <a:rPr lang="en-US" sz="1600" b="0" i="0">
                <a:effectLst/>
              </a:rPr>
              <a:t>​</a:t>
            </a:r>
          </a:p>
          <a:p>
            <a:pPr fontAlgn="base"/>
            <a:r>
              <a:rPr lang="en-US" sz="1600" b="0" i="0" u="none" strike="noStrike">
                <a:effectLst/>
              </a:rPr>
              <a:t>2025 – Major gravel augmentation project implemented (1500 tons of gravel)</a:t>
            </a:r>
            <a:r>
              <a:rPr lang="en-US" sz="1600" b="0" i="0">
                <a:effectLst/>
              </a:rPr>
              <a:t>​</a:t>
            </a:r>
          </a:p>
          <a:p>
            <a:pPr fontAlgn="base"/>
            <a:r>
              <a:rPr lang="en-US" sz="1600" b="0" i="0" u="none" strike="noStrike">
                <a:effectLst/>
              </a:rPr>
              <a:t>Replenished the upstream scarification sites</a:t>
            </a:r>
            <a:r>
              <a:rPr lang="en-US" sz="1600" b="0" i="0">
                <a:effectLst/>
              </a:rPr>
              <a:t>​</a:t>
            </a:r>
          </a:p>
          <a:p>
            <a:pPr fontAlgn="base"/>
            <a:r>
              <a:rPr lang="en-US" sz="1600" b="0" i="0" u="none" strike="noStrike">
                <a:effectLst/>
              </a:rPr>
              <a:t>Added gravel to sections of the creek that previously did not have gravel</a:t>
            </a:r>
            <a:r>
              <a:rPr lang="en-US" sz="1600" b="0" i="0">
                <a:effectLst/>
              </a:rPr>
              <a:t>​</a:t>
            </a:r>
          </a:p>
          <a:p>
            <a:pPr fontAlgn="base"/>
            <a:r>
              <a:rPr lang="en-US" sz="1600" b="0" i="0" u="none" strike="noStrike">
                <a:effectLst/>
              </a:rPr>
              <a:t>800 cy of gravel installed in creek and another 800 cy staged along creek for future use</a:t>
            </a:r>
            <a:r>
              <a:rPr lang="en-US" sz="1600" b="0" i="0">
                <a:effectLst/>
              </a:rPr>
              <a:t>​</a:t>
            </a:r>
          </a:p>
          <a:p>
            <a:pPr fontAlgn="base"/>
            <a:r>
              <a:rPr lang="en-US" sz="1600" b="0" i="0" u="none" strike="noStrike">
                <a:effectLst/>
              </a:rPr>
              <a:t>All new augmentation sites already have spawning salmon</a:t>
            </a:r>
            <a:r>
              <a:rPr lang="en-US" sz="1600" b="0" i="0">
                <a:effectLst/>
              </a:rPr>
              <a:t>​</a:t>
            </a: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922934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163EE9-392D-10CD-2B37-8847902CDC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5750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9B39C-9A6A-9714-3650-B0062489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Counting Weir Installation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384A6-65FD-1B32-335D-42AC7DBFE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SCWA Staff install the fish counting weir and UCD staffs it. </a:t>
            </a:r>
          </a:p>
          <a:p>
            <a:r>
              <a:rPr lang="en-US" sz="2000" dirty="0"/>
              <a:t>Large numbers of fish are counted and sampled at this location. </a:t>
            </a:r>
          </a:p>
        </p:txBody>
      </p:sp>
    </p:spTree>
    <p:extLst>
      <p:ext uri="{BB962C8B-B14F-4D97-AF65-F5344CB8AC3E}">
        <p14:creationId xmlns:p14="http://schemas.microsoft.com/office/powerpoint/2010/main" val="69176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24422-2C1E-C896-1541-1F138C67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Los Rios Check Dam Removal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8D264-9128-D0A2-F032-5C6EDBBD4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The last obstacle to be removed is the Los Rios Check dam. </a:t>
            </a:r>
          </a:p>
          <a:p>
            <a:r>
              <a:rPr lang="en-US" sz="2000"/>
              <a:t>The check structure in the Yolo Bypass Wildlife area is removed by Los Rios Farms Staff. </a:t>
            </a:r>
          </a:p>
          <a:p>
            <a:r>
              <a:rPr lang="en-US" sz="2000"/>
              <a:t>The path is clear and SCWA will begin coordination of the pulse flow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479F26-32E5-F897-BFE9-23DEF1D253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3453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322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29" name="Arc 512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47C5A-53BE-48A4-9FC5-61AF5B995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Pulse Flows</a:t>
            </a:r>
          </a:p>
        </p:txBody>
      </p:sp>
      <p:sp>
        <p:nvSpPr>
          <p:cNvPr id="5131" name="Freeform: Shape 513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9034B5B-4D51-C2A3-A772-765023226C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9283" y="511293"/>
            <a:ext cx="3725178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95311B-6A50-1E67-F059-8DDF02414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After Obstacles have been removed or breached the agency releases Pulse Flows to attract Salmon. </a:t>
            </a:r>
            <a:r>
              <a:rPr lang="en-US" b="0" i="0" dirty="0">
                <a:effectLst/>
              </a:rPr>
              <a:t>​</a:t>
            </a:r>
          </a:p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This simulates a rain event that elevates the flow in the creek and attracts fish upstream to prepared spawning areas. </a:t>
            </a:r>
            <a:r>
              <a:rPr lang="en-US" b="0" i="0" dirty="0">
                <a:effectLst/>
              </a:rPr>
              <a:t>​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71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245BBB-FBC1-D487-2531-0276BF8AC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r="3129" b="-2"/>
          <a:stretch>
            <a:fillRect/>
          </a:stretch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BF5DD-1C28-43DD-6929-40F873154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473" y="2950387"/>
            <a:ext cx="3052293" cy="3531403"/>
          </a:xfrm>
        </p:spPr>
        <p:txBody>
          <a:bodyPr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SCWA Data Collection on Putah Creek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  <a:latin typeface="+mn-lt"/>
              </a:rPr>
              <a:t>Zach Turley</a:t>
            </a:r>
            <a:br>
              <a:rPr lang="en-US" sz="1400" dirty="0">
                <a:solidFill>
                  <a:srgbClr val="FFFFFF"/>
                </a:solidFill>
                <a:latin typeface="+mn-lt"/>
              </a:rPr>
            </a:br>
            <a:r>
              <a:rPr lang="en-US" sz="1400" dirty="0">
                <a:solidFill>
                  <a:srgbClr val="FFFFFF"/>
                </a:solidFill>
                <a:latin typeface="+mn-lt"/>
              </a:rPr>
              <a:t>Assistant Water Resources Engineer</a:t>
            </a:r>
            <a:br>
              <a:rPr lang="en-US" sz="1400" dirty="0">
                <a:solidFill>
                  <a:srgbClr val="FFFFFF"/>
                </a:solidFill>
                <a:latin typeface="+mn-lt"/>
              </a:rPr>
            </a:br>
            <a:r>
              <a:rPr lang="en-US" sz="1400" dirty="0">
                <a:solidFill>
                  <a:srgbClr val="FFFFFF"/>
                </a:solidFill>
                <a:latin typeface="+mn-lt"/>
              </a:rPr>
              <a:t>Solano County Water Agency</a:t>
            </a:r>
          </a:p>
        </p:txBody>
      </p:sp>
    </p:spTree>
    <p:extLst>
      <p:ext uri="{BB962C8B-B14F-4D97-AF65-F5344CB8AC3E}">
        <p14:creationId xmlns:p14="http://schemas.microsoft.com/office/powerpoint/2010/main" val="127056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A701-534D-FEF9-D065-2E5EB9B8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en-US" sz="3200"/>
              <a:t>Overview</a:t>
            </a:r>
            <a:endParaRPr lang="en-US" sz="3200" dirty="0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87686085-6450-8661-FB99-9DF746E2F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085665" cy="3591207"/>
          </a:xfrm>
        </p:spPr>
        <p:txBody>
          <a:bodyPr>
            <a:normAutofit/>
          </a:bodyPr>
          <a:lstStyle/>
          <a:p>
            <a:r>
              <a:rPr lang="en-US" sz="2000"/>
              <a:t>Lake Berryessa</a:t>
            </a:r>
          </a:p>
          <a:p>
            <a:r>
              <a:rPr lang="en-US" sz="2000"/>
              <a:t>InterDam Reach</a:t>
            </a:r>
          </a:p>
          <a:p>
            <a:r>
              <a:rPr lang="en-US" sz="2000"/>
              <a:t>Lower Putah Creek</a:t>
            </a:r>
          </a:p>
          <a:p>
            <a:r>
              <a:rPr lang="en-US" sz="2000"/>
              <a:t>Going Forward</a:t>
            </a:r>
          </a:p>
        </p:txBody>
      </p:sp>
      <p:pic>
        <p:nvPicPr>
          <p:cNvPr id="28" name="Picture 27" descr="A body of water surrounded by mountains&#10;&#10;AI-generated content may be incorrect.">
            <a:extLst>
              <a:ext uri="{FF2B5EF4-FFF2-40B4-BE49-F238E27FC236}">
                <a16:creationId xmlns:a16="http://schemas.microsoft.com/office/drawing/2014/main" id="{0E9D6D56-B58B-5FE0-E511-0D8B0B3E8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67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29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D1D7A5-EABC-92C6-F884-B1CB1411F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D6A9B-562B-E4D5-CC70-670F2130B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6" y="502021"/>
            <a:ext cx="6173262" cy="1655483"/>
          </a:xfrm>
        </p:spPr>
        <p:txBody>
          <a:bodyPr anchor="b">
            <a:normAutofit/>
          </a:bodyPr>
          <a:lstStyle/>
          <a:p>
            <a:r>
              <a:rPr lang="en-US" sz="4000" dirty="0"/>
              <a:t>Lake Berryessa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65B4FE51-88A3-BF1D-6E64-D4105852F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08518"/>
            <a:ext cx="6173262" cy="353508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Meteorological Station AT USBR Facility (2007-Current)</a:t>
            </a:r>
          </a:p>
          <a:p>
            <a:pPr lvl="1"/>
            <a:r>
              <a:rPr lang="en-US" sz="1600" dirty="0"/>
              <a:t>Evaporation</a:t>
            </a:r>
          </a:p>
          <a:p>
            <a:pPr lvl="1"/>
            <a:r>
              <a:rPr lang="en-US" sz="1600" dirty="0"/>
              <a:t>Relative humidity</a:t>
            </a:r>
          </a:p>
          <a:p>
            <a:pPr lvl="1"/>
            <a:r>
              <a:rPr lang="en-US" sz="1600" dirty="0"/>
              <a:t>Solar radiation</a:t>
            </a:r>
          </a:p>
          <a:p>
            <a:pPr lvl="1"/>
            <a:r>
              <a:rPr lang="en-US" sz="1600" dirty="0"/>
              <a:t>Dew point</a:t>
            </a:r>
          </a:p>
          <a:p>
            <a:pPr lvl="1"/>
            <a:r>
              <a:rPr lang="en-US" sz="1600" dirty="0"/>
              <a:t>Wind speed/direction</a:t>
            </a:r>
          </a:p>
          <a:p>
            <a:pPr lvl="1"/>
            <a:r>
              <a:rPr lang="en-US" sz="1600" dirty="0"/>
              <a:t>Precipitation </a:t>
            </a:r>
          </a:p>
          <a:p>
            <a:r>
              <a:rPr lang="en-US" sz="2000" dirty="0"/>
              <a:t>Monticello Dam (2007 – Current)</a:t>
            </a:r>
          </a:p>
          <a:p>
            <a:pPr lvl="1"/>
            <a:r>
              <a:rPr lang="en-US" sz="1600" dirty="0"/>
              <a:t>Temperature string (1ft, 5ft, 10ft, 40ft, 70ft depths)</a:t>
            </a:r>
          </a:p>
          <a:p>
            <a:pPr lvl="1"/>
            <a:r>
              <a:rPr lang="en-US" sz="1600" dirty="0"/>
              <a:t>Lake water surface elevation</a:t>
            </a:r>
          </a:p>
          <a:p>
            <a:pPr lvl="1"/>
            <a:r>
              <a:rPr lang="en-US" sz="1600" dirty="0"/>
              <a:t>Lake storage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EAB24D2-804A-9362-7469-12378824B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" r="1" b="511"/>
          <a:stretch>
            <a:fillRect/>
          </a:stretch>
        </p:blipFill>
        <p:spPr>
          <a:xfrm>
            <a:off x="8115300" y="-12515"/>
            <a:ext cx="4076700" cy="6418631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91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CA3459-6E69-5967-78C2-397D9AE78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268FE94C-3EDF-9728-C2A3-A9481AB9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8E540-39D3-8BAC-FE68-AFD84EEE6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01" y="719835"/>
            <a:ext cx="6173262" cy="1655483"/>
          </a:xfrm>
        </p:spPr>
        <p:txBody>
          <a:bodyPr anchor="b">
            <a:normAutofit/>
          </a:bodyPr>
          <a:lstStyle/>
          <a:p>
            <a:r>
              <a:rPr lang="en-US" sz="4000" dirty="0" err="1"/>
              <a:t>InterDam</a:t>
            </a:r>
            <a:r>
              <a:rPr lang="en-US" sz="4000" dirty="0"/>
              <a:t> Reach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DA29038-6481-9BBB-C47D-2B77D186F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13" y="2514268"/>
            <a:ext cx="6173262" cy="3535083"/>
          </a:xfrm>
        </p:spPr>
        <p:txBody>
          <a:bodyPr>
            <a:normAutofit/>
          </a:bodyPr>
          <a:lstStyle/>
          <a:p>
            <a:r>
              <a:rPr lang="en-US" sz="2000" dirty="0"/>
              <a:t>Turbidity at confluence of Pleasants Valley Creek and Lake Solano</a:t>
            </a:r>
          </a:p>
          <a:p>
            <a:r>
              <a:rPr lang="en-US" sz="2000" dirty="0"/>
              <a:t>USGS Flow Monitoring station</a:t>
            </a:r>
            <a:endParaRPr lang="en-US" sz="1600" dirty="0"/>
          </a:p>
          <a:p>
            <a:r>
              <a:rPr lang="en-US" sz="2000" dirty="0"/>
              <a:t>Putah Diversion Dam</a:t>
            </a:r>
          </a:p>
          <a:p>
            <a:pPr lvl="1"/>
            <a:r>
              <a:rPr lang="en-US" sz="1600" dirty="0"/>
              <a:t>Automated flow to Putah Creek through Venturi</a:t>
            </a:r>
          </a:p>
          <a:p>
            <a:pPr lvl="1"/>
            <a:r>
              <a:rPr lang="en-US" sz="1600" dirty="0"/>
              <a:t>WQ station: Turbidity, Conductivity, pH, and Precipitation</a:t>
            </a:r>
          </a:p>
          <a:p>
            <a:pPr lvl="1"/>
            <a:r>
              <a:rPr lang="en-US" sz="1600" dirty="0"/>
              <a:t>Flood Gate Releases</a:t>
            </a:r>
          </a:p>
        </p:txBody>
      </p:sp>
      <p:pic>
        <p:nvPicPr>
          <p:cNvPr id="4" name="Picture 3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A5A53BC1-6368-1877-FFD3-DB9BDFAA0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2007" y="439998"/>
            <a:ext cx="3519986" cy="2639990"/>
          </a:xfrm>
          <a:prstGeom prst="rect">
            <a:avLst/>
          </a:prstGeom>
        </p:spPr>
      </p:pic>
      <p:pic>
        <p:nvPicPr>
          <p:cNvPr id="5" name="Picture 4" descr="A dam with a tree and a river&#10;&#10;Description automatically generated with medium confidence">
            <a:extLst>
              <a:ext uri="{FF2B5EF4-FFF2-40B4-BE49-F238E27FC236}">
                <a16:creationId xmlns:a16="http://schemas.microsoft.com/office/drawing/2014/main" id="{1EE34485-8FEB-A022-DA56-B520B331C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25" y="2873615"/>
            <a:ext cx="4811569" cy="3678989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58C9024B-81B2-ADC2-24F3-81C19EE49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39ECB72-4031-2106-1AFD-8734BB4E9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jumping, trick&#10;&#10;Description automatically generated">
            <a:extLst>
              <a:ext uri="{FF2B5EF4-FFF2-40B4-BE49-F238E27FC236}">
                <a16:creationId xmlns:a16="http://schemas.microsoft.com/office/drawing/2014/main" id="{92C22581-2FA7-0E24-2454-27B44D7BC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7593" y="359203"/>
            <a:ext cx="2873613" cy="215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28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CDFEE1-778C-BD10-1FDE-30E5591F6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76574C18-A7CC-0381-2084-511C0A065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5327A4-45E5-B1CB-8F87-8F8BB66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01" y="719835"/>
            <a:ext cx="6173262" cy="1655483"/>
          </a:xfrm>
        </p:spPr>
        <p:txBody>
          <a:bodyPr anchor="b">
            <a:normAutofit/>
          </a:bodyPr>
          <a:lstStyle/>
          <a:p>
            <a:r>
              <a:rPr lang="en-US" sz="4000" dirty="0"/>
              <a:t>Lower Putah Creek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BD8B2E55-AB06-BAE1-C5A7-B229BB75E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13" y="2514268"/>
            <a:ext cx="6173262" cy="3535083"/>
          </a:xfrm>
        </p:spPr>
        <p:txBody>
          <a:bodyPr>
            <a:normAutofit/>
          </a:bodyPr>
          <a:lstStyle/>
          <a:p>
            <a:r>
              <a:rPr lang="en-US" sz="2000" dirty="0"/>
              <a:t>4 main Projects</a:t>
            </a:r>
          </a:p>
          <a:p>
            <a:pPr lvl="1"/>
            <a:r>
              <a:rPr lang="en-US" sz="2000" dirty="0"/>
              <a:t>Flow Network</a:t>
            </a:r>
          </a:p>
          <a:p>
            <a:pPr lvl="1"/>
            <a:r>
              <a:rPr lang="en-US" sz="2000" dirty="0"/>
              <a:t>Joint SCWA/DWR Groundwater Monitoring Network</a:t>
            </a:r>
          </a:p>
          <a:p>
            <a:pPr lvl="1"/>
            <a:r>
              <a:rPr lang="en-US" sz="2000" dirty="0"/>
              <a:t>Water Temperature Network</a:t>
            </a:r>
          </a:p>
          <a:p>
            <a:pPr lvl="1"/>
            <a:r>
              <a:rPr lang="en-US" sz="2000" dirty="0"/>
              <a:t>Putah Creek Diverter Network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D2D1C1-FA3D-1EB2-5972-9E75D3446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3" r="9663"/>
          <a:stretch>
            <a:fillRect/>
          </a:stretch>
        </p:blipFill>
        <p:spPr>
          <a:xfrm>
            <a:off x="6096000" y="10"/>
            <a:ext cx="6096000" cy="650239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C99ECEC4-C705-19F0-D9CF-66BA2FF98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8869C73-05A3-7C14-8FA5-044EA898D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2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6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F14F5-D684-B661-A7F7-263E13079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Putah Creek Flow Network</a:t>
            </a:r>
            <a:br>
              <a:rPr lang="en-US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 Locations PDD, I505, Stevenson, Pedrick, I80, Mace 106 A, and LRCD</a:t>
            </a:r>
          </a:p>
        </p:txBody>
      </p:sp>
      <p:pic>
        <p:nvPicPr>
          <p:cNvPr id="1026" name="Picture 2" descr="Map&#10;&#10;Description automatically generated">
            <a:extLst>
              <a:ext uri="{FF2B5EF4-FFF2-40B4-BE49-F238E27FC236}">
                <a16:creationId xmlns:a16="http://schemas.microsoft.com/office/drawing/2014/main" id="{84FBE873-8A1D-F229-6152-FC36446E9F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6174" y="803564"/>
            <a:ext cx="8312725" cy="540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025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E33BCD-37E9-8418-FEF4-295F7BE2E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FBF508F-FF31-98D3-0C4D-2100CABAA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Putah Creek Flow </a:t>
            </a:r>
            <a:br>
              <a:rPr lang="en-US" sz="3600" dirty="0"/>
            </a:br>
            <a:r>
              <a:rPr lang="en-US" sz="3600" dirty="0"/>
              <a:t>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700F6-1063-1C33-F95A-C4CC85682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1" b="17539"/>
          <a:stretch>
            <a:fillRect/>
          </a:stretch>
        </p:blipFill>
        <p:spPr>
          <a:xfrm>
            <a:off x="20" y="-20668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C742AC-6A79-5DE4-4E1F-F7F2ECB62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9 Locations (USGS, PDD, I505, Stevenson, Pedrick, I80, Mace,106A, and Los Rios)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E7124-17E7-FE79-0B7D-F154C1C783D3}"/>
              </a:ext>
            </a:extLst>
          </p:cNvPr>
          <p:cNvSpPr txBox="1"/>
          <p:nvPr/>
        </p:nvSpPr>
        <p:spPr>
          <a:xfrm>
            <a:off x="680640" y="1772023"/>
            <a:ext cx="78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USGS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06C5A-B891-E188-46EC-629E08645F71}"/>
              </a:ext>
            </a:extLst>
          </p:cNvPr>
          <p:cNvSpPr txBox="1"/>
          <p:nvPr/>
        </p:nvSpPr>
        <p:spPr>
          <a:xfrm>
            <a:off x="2399229" y="2387241"/>
            <a:ext cx="78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PDD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F1632-1C54-5C24-AEC5-7C434393FAA3}"/>
              </a:ext>
            </a:extLst>
          </p:cNvPr>
          <p:cNvSpPr txBox="1"/>
          <p:nvPr/>
        </p:nvSpPr>
        <p:spPr>
          <a:xfrm>
            <a:off x="3522831" y="1485979"/>
            <a:ext cx="78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I505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51E2A6-B62C-1877-1CED-5FE3F99E2BA6}"/>
              </a:ext>
            </a:extLst>
          </p:cNvPr>
          <p:cNvSpPr txBox="1"/>
          <p:nvPr/>
        </p:nvSpPr>
        <p:spPr>
          <a:xfrm>
            <a:off x="6560077" y="1454521"/>
            <a:ext cx="9480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Pedrick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2BD400-A08D-4823-C58C-332B48B236C1}"/>
              </a:ext>
            </a:extLst>
          </p:cNvPr>
          <p:cNvSpPr txBox="1"/>
          <p:nvPr/>
        </p:nvSpPr>
        <p:spPr>
          <a:xfrm>
            <a:off x="5364482" y="1131356"/>
            <a:ext cx="1282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Stevenson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</a:rPr>
              <a:t>Bridge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432111-F04F-E989-B9D5-0A850C28DFE6}"/>
              </a:ext>
            </a:extLst>
          </p:cNvPr>
          <p:cNvSpPr txBox="1"/>
          <p:nvPr/>
        </p:nvSpPr>
        <p:spPr>
          <a:xfrm>
            <a:off x="7543530" y="1670645"/>
            <a:ext cx="9480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I80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3664F1-7251-AFEA-BE9B-60B5C12D6161}"/>
              </a:ext>
            </a:extLst>
          </p:cNvPr>
          <p:cNvSpPr txBox="1"/>
          <p:nvPr/>
        </p:nvSpPr>
        <p:spPr>
          <a:xfrm>
            <a:off x="9020543" y="1616103"/>
            <a:ext cx="9480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Mace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B47C5D-AB90-383E-B346-DE75005A4BB3}"/>
              </a:ext>
            </a:extLst>
          </p:cNvPr>
          <p:cNvSpPr txBox="1"/>
          <p:nvPr/>
        </p:nvSpPr>
        <p:spPr>
          <a:xfrm>
            <a:off x="10122470" y="1834634"/>
            <a:ext cx="9480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106A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5A7FE6-F2D7-661F-93C8-717D77D7A834}"/>
              </a:ext>
            </a:extLst>
          </p:cNvPr>
          <p:cNvSpPr txBox="1"/>
          <p:nvPr/>
        </p:nvSpPr>
        <p:spPr>
          <a:xfrm>
            <a:off x="10762806" y="1318429"/>
            <a:ext cx="1282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Los Rios</a:t>
            </a:r>
          </a:p>
        </p:txBody>
      </p:sp>
    </p:spTree>
    <p:extLst>
      <p:ext uri="{BB962C8B-B14F-4D97-AF65-F5344CB8AC3E}">
        <p14:creationId xmlns:p14="http://schemas.microsoft.com/office/powerpoint/2010/main" val="3540769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02DF1-8522-6740-E8DA-59F880004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4BA92ED-0D92-B534-5008-7EFF9E32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Putah Creek Well </a:t>
            </a:r>
            <a:br>
              <a:rPr lang="en-US" sz="3600" dirty="0"/>
            </a:br>
            <a:r>
              <a:rPr lang="en-US" sz="3600" dirty="0"/>
              <a:t>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4ABB3B-7011-A4FF-86A0-06263A84E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6" b="21095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748BA9-02F0-394F-AB2D-EF7670F07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5 Locations (Herb Wimmer’s property, Winter’s bridge, Winter’s Putah Creek Park, Catholic Diocese, and Nishikawa Creek Restoration Site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Nishikawa well installed Spring 2026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95F20-1C2A-E6AF-1AC8-9819BA1881F0}"/>
              </a:ext>
            </a:extLst>
          </p:cNvPr>
          <p:cNvSpPr txBox="1"/>
          <p:nvPr/>
        </p:nvSpPr>
        <p:spPr>
          <a:xfrm>
            <a:off x="1665894" y="727112"/>
            <a:ext cx="1248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Herb Wimmer’s Property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8E2873-C29F-E99B-9D53-554037E0C77E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2290132" y="1511942"/>
            <a:ext cx="739329" cy="7204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CE2E9EA-053B-4652-9E80-E0DA4B1745BE}"/>
              </a:ext>
            </a:extLst>
          </p:cNvPr>
          <p:cNvSpPr txBox="1"/>
          <p:nvPr/>
        </p:nvSpPr>
        <p:spPr>
          <a:xfrm>
            <a:off x="4223982" y="2232346"/>
            <a:ext cx="13386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Winter’s Bridge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833F41-94A4-9A60-1F14-D35DC815382A}"/>
              </a:ext>
            </a:extLst>
          </p:cNvPr>
          <p:cNvSpPr txBox="1"/>
          <p:nvPr/>
        </p:nvSpPr>
        <p:spPr>
          <a:xfrm>
            <a:off x="2416706" y="284979"/>
            <a:ext cx="13551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Winter’s Putah Creek Park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6162FB-13CF-EB81-ED2A-A83119AA5746}"/>
              </a:ext>
            </a:extLst>
          </p:cNvPr>
          <p:cNvSpPr txBox="1"/>
          <p:nvPr/>
        </p:nvSpPr>
        <p:spPr>
          <a:xfrm>
            <a:off x="5517877" y="2076214"/>
            <a:ext cx="1459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Catholic Diocese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4DF6788-DD94-0C26-2A15-8E99D5F97641}"/>
              </a:ext>
            </a:extLst>
          </p:cNvPr>
          <p:cNvSpPr txBox="1"/>
          <p:nvPr/>
        </p:nvSpPr>
        <p:spPr>
          <a:xfrm>
            <a:off x="7075580" y="2265275"/>
            <a:ext cx="14592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Nishikawa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862CC3E-A525-62E8-B532-6DDF3F9FE232}"/>
              </a:ext>
            </a:extLst>
          </p:cNvPr>
          <p:cNvCxnSpPr>
            <a:cxnSpLocks/>
          </p:cNvCxnSpPr>
          <p:nvPr/>
        </p:nvCxnSpPr>
        <p:spPr>
          <a:xfrm flipH="1" flipV="1">
            <a:off x="3533881" y="1878964"/>
            <a:ext cx="725331" cy="7067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C8F3420-33A8-71E0-BCF4-DD96A84EB23E}"/>
              </a:ext>
            </a:extLst>
          </p:cNvPr>
          <p:cNvCxnSpPr>
            <a:cxnSpLocks/>
          </p:cNvCxnSpPr>
          <p:nvPr/>
        </p:nvCxnSpPr>
        <p:spPr>
          <a:xfrm flipH="1" flipV="1">
            <a:off x="5495912" y="1471802"/>
            <a:ext cx="594030" cy="5788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BC0A1C2-89D3-C978-9227-EB8310AB8D11}"/>
              </a:ext>
            </a:extLst>
          </p:cNvPr>
          <p:cNvCxnSpPr>
            <a:cxnSpLocks/>
          </p:cNvCxnSpPr>
          <p:nvPr/>
        </p:nvCxnSpPr>
        <p:spPr>
          <a:xfrm flipH="1" flipV="1">
            <a:off x="7096306" y="1700308"/>
            <a:ext cx="594030" cy="5788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67931E7-E9EC-10ED-F8B5-16426D3626D0}"/>
              </a:ext>
            </a:extLst>
          </p:cNvPr>
          <p:cNvCxnSpPr>
            <a:cxnSpLocks/>
          </p:cNvCxnSpPr>
          <p:nvPr/>
        </p:nvCxnSpPr>
        <p:spPr>
          <a:xfrm>
            <a:off x="3029461" y="1012803"/>
            <a:ext cx="635721" cy="619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547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EF4101-B175-8C99-A83F-5F299329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346E5F1-1CEB-A048-ED7A-BD5E6A2E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Putah Creek Temperature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D5B0C-3C43-1B21-F01A-8113C4880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6" b="21564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E17F29-C894-C257-8C5F-4F62FB935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10 Locations (Monticello Dam, Fish Access 3, PDD, I505, </a:t>
            </a:r>
            <a:r>
              <a:rPr lang="en-US" sz="1800" dirty="0" err="1"/>
              <a:t>McNamera</a:t>
            </a:r>
            <a:r>
              <a:rPr lang="en-US" sz="1800" dirty="0"/>
              <a:t> Property, Stevenson Bridge, Pedrick, Old Davis Rd, Mace, and Los Rios)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F027D-F893-927F-DB3C-609854BE58DE}"/>
              </a:ext>
            </a:extLst>
          </p:cNvPr>
          <p:cNvSpPr txBox="1"/>
          <p:nvPr/>
        </p:nvSpPr>
        <p:spPr>
          <a:xfrm>
            <a:off x="-168092" y="977866"/>
            <a:ext cx="14432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Monticello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</a:rPr>
              <a:t>Dam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6F285-648D-2348-F1BA-5BD87D7C7B05}"/>
              </a:ext>
            </a:extLst>
          </p:cNvPr>
          <p:cNvSpPr txBox="1"/>
          <p:nvPr/>
        </p:nvSpPr>
        <p:spPr>
          <a:xfrm>
            <a:off x="1209696" y="2337849"/>
            <a:ext cx="11264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Fish Access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D643F-8F9F-2277-63FD-48D00D648E7C}"/>
              </a:ext>
            </a:extLst>
          </p:cNvPr>
          <p:cNvSpPr txBox="1"/>
          <p:nvPr/>
        </p:nvSpPr>
        <p:spPr>
          <a:xfrm>
            <a:off x="3585649" y="2085592"/>
            <a:ext cx="11264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I505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168DA-D4DA-495F-6F63-45711E9CA420}"/>
              </a:ext>
            </a:extLst>
          </p:cNvPr>
          <p:cNvSpPr txBox="1"/>
          <p:nvPr/>
        </p:nvSpPr>
        <p:spPr>
          <a:xfrm>
            <a:off x="2375973" y="1762427"/>
            <a:ext cx="11264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PDD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FCC3BE-970D-3677-C449-BA679429BBC9}"/>
              </a:ext>
            </a:extLst>
          </p:cNvPr>
          <p:cNvSpPr txBox="1"/>
          <p:nvPr/>
        </p:nvSpPr>
        <p:spPr>
          <a:xfrm>
            <a:off x="4465361" y="479908"/>
            <a:ext cx="14432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McNamara</a:t>
            </a:r>
          </a:p>
          <a:p>
            <a:r>
              <a:rPr lang="en-US" sz="1500" dirty="0">
                <a:solidFill>
                  <a:srgbClr val="FF0000"/>
                </a:solidFill>
              </a:rPr>
              <a:t>Property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C9DC8-6776-B615-2791-9835A76C98D8}"/>
              </a:ext>
            </a:extLst>
          </p:cNvPr>
          <p:cNvSpPr txBox="1"/>
          <p:nvPr/>
        </p:nvSpPr>
        <p:spPr>
          <a:xfrm>
            <a:off x="5503026" y="1735989"/>
            <a:ext cx="14432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Stevenson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E45105-FD50-CB6E-FC01-DED25CD15873}"/>
              </a:ext>
            </a:extLst>
          </p:cNvPr>
          <p:cNvSpPr txBox="1"/>
          <p:nvPr/>
        </p:nvSpPr>
        <p:spPr>
          <a:xfrm>
            <a:off x="6571371" y="904399"/>
            <a:ext cx="14432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Pedrick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A35CAE-E4C0-DAD4-5059-9075A63F278F}"/>
              </a:ext>
            </a:extLst>
          </p:cNvPr>
          <p:cNvSpPr txBox="1"/>
          <p:nvPr/>
        </p:nvSpPr>
        <p:spPr>
          <a:xfrm>
            <a:off x="7479947" y="2325062"/>
            <a:ext cx="14432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Old Davis Rd.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893570-351B-03D3-FACB-76E5978BBEAE}"/>
              </a:ext>
            </a:extLst>
          </p:cNvPr>
          <p:cNvSpPr txBox="1"/>
          <p:nvPr/>
        </p:nvSpPr>
        <p:spPr>
          <a:xfrm>
            <a:off x="9138357" y="1155793"/>
            <a:ext cx="14432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Mace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946082-5DC7-8F43-C68F-EA4E1CEBAB51}"/>
              </a:ext>
            </a:extLst>
          </p:cNvPr>
          <p:cNvSpPr txBox="1"/>
          <p:nvPr/>
        </p:nvSpPr>
        <p:spPr>
          <a:xfrm>
            <a:off x="10832063" y="2337849"/>
            <a:ext cx="14432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Los Rios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504B24E-DDAC-E439-FF46-0F12F44EB7D2}"/>
              </a:ext>
            </a:extLst>
          </p:cNvPr>
          <p:cNvCxnSpPr>
            <a:cxnSpLocks/>
          </p:cNvCxnSpPr>
          <p:nvPr/>
        </p:nvCxnSpPr>
        <p:spPr>
          <a:xfrm>
            <a:off x="487893" y="1478958"/>
            <a:ext cx="0" cy="445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50D19CB-B0A7-F75B-ECD0-4985C6A13C83}"/>
              </a:ext>
            </a:extLst>
          </p:cNvPr>
          <p:cNvCxnSpPr>
            <a:cxnSpLocks/>
          </p:cNvCxnSpPr>
          <p:nvPr/>
        </p:nvCxnSpPr>
        <p:spPr>
          <a:xfrm flipV="1">
            <a:off x="1461560" y="2059154"/>
            <a:ext cx="0" cy="3496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C286CF4-D7F8-7DEE-5725-38657A5C99D0}"/>
              </a:ext>
            </a:extLst>
          </p:cNvPr>
          <p:cNvCxnSpPr>
            <a:cxnSpLocks/>
          </p:cNvCxnSpPr>
          <p:nvPr/>
        </p:nvCxnSpPr>
        <p:spPr>
          <a:xfrm>
            <a:off x="2655359" y="2059154"/>
            <a:ext cx="0" cy="445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423FC43-EB9E-B111-A916-D6883809356B}"/>
              </a:ext>
            </a:extLst>
          </p:cNvPr>
          <p:cNvCxnSpPr>
            <a:cxnSpLocks/>
          </p:cNvCxnSpPr>
          <p:nvPr/>
        </p:nvCxnSpPr>
        <p:spPr>
          <a:xfrm flipV="1">
            <a:off x="3832227" y="1762427"/>
            <a:ext cx="0" cy="385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E74C322-0603-01DE-F34E-7A1282D96F43}"/>
              </a:ext>
            </a:extLst>
          </p:cNvPr>
          <p:cNvCxnSpPr>
            <a:cxnSpLocks/>
          </p:cNvCxnSpPr>
          <p:nvPr/>
        </p:nvCxnSpPr>
        <p:spPr>
          <a:xfrm>
            <a:off x="4899026" y="1033906"/>
            <a:ext cx="0" cy="445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3965D69-9D45-BE0A-B0FC-E7C4A672D3A2}"/>
              </a:ext>
            </a:extLst>
          </p:cNvPr>
          <p:cNvCxnSpPr>
            <a:cxnSpLocks/>
          </p:cNvCxnSpPr>
          <p:nvPr/>
        </p:nvCxnSpPr>
        <p:spPr>
          <a:xfrm flipV="1">
            <a:off x="6033561" y="1413933"/>
            <a:ext cx="0" cy="419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51F80F8-A45C-C181-7900-0971FE640A69}"/>
              </a:ext>
            </a:extLst>
          </p:cNvPr>
          <p:cNvCxnSpPr>
            <a:cxnSpLocks/>
          </p:cNvCxnSpPr>
          <p:nvPr/>
        </p:nvCxnSpPr>
        <p:spPr>
          <a:xfrm>
            <a:off x="7058026" y="1178870"/>
            <a:ext cx="0" cy="445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2DF04AA-0E28-E588-B3B3-2ED829A490EB}"/>
              </a:ext>
            </a:extLst>
          </p:cNvPr>
          <p:cNvCxnSpPr>
            <a:cxnSpLocks/>
          </p:cNvCxnSpPr>
          <p:nvPr/>
        </p:nvCxnSpPr>
        <p:spPr>
          <a:xfrm flipV="1">
            <a:off x="8082494" y="2023280"/>
            <a:ext cx="0" cy="385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0A294D7-C514-28E1-36F9-4F3C2C55BD65}"/>
              </a:ext>
            </a:extLst>
          </p:cNvPr>
          <p:cNvCxnSpPr>
            <a:cxnSpLocks/>
          </p:cNvCxnSpPr>
          <p:nvPr/>
        </p:nvCxnSpPr>
        <p:spPr>
          <a:xfrm>
            <a:off x="9411759" y="1410259"/>
            <a:ext cx="0" cy="445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1CFB711-11F3-B060-9C34-BC823ED9C2D8}"/>
              </a:ext>
            </a:extLst>
          </p:cNvPr>
          <p:cNvCxnSpPr>
            <a:cxnSpLocks/>
          </p:cNvCxnSpPr>
          <p:nvPr/>
        </p:nvCxnSpPr>
        <p:spPr>
          <a:xfrm flipV="1">
            <a:off x="11257494" y="2012565"/>
            <a:ext cx="0" cy="385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245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DE6B0-FF5D-B3F3-DAA7-87638D3DF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488906E-5F2E-C50D-C9F3-F3A5A6F4F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Putah Creek Diverter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8422E-2300-4093-1E5F-16AC39094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20584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7E0037-23F9-95F9-0057-FDC6CE2D9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6 Diverter Locations: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Bullseye Property (1784R)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Paschoal</a:t>
            </a:r>
            <a:r>
              <a:rPr lang="en-US" sz="1600" dirty="0"/>
              <a:t> Property (1950L)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Los Rios (2061R, 2114R, 2323R)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Glide Property (2199L)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1 wheeling site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Los Rios (2062LW)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 9 diverter pumps </a:t>
            </a:r>
            <a:r>
              <a:rPr lang="en-US" sz="1800"/>
              <a:t>monitored </a:t>
            </a: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87B8E-909C-E72C-5A24-AD42AEA5177E}"/>
              </a:ext>
            </a:extLst>
          </p:cNvPr>
          <p:cNvSpPr txBox="1"/>
          <p:nvPr/>
        </p:nvSpPr>
        <p:spPr>
          <a:xfrm>
            <a:off x="8273174" y="644565"/>
            <a:ext cx="14432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Bullseye Property (1784R)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D4795F-1B2C-D77E-39A5-6830BA0F218B}"/>
              </a:ext>
            </a:extLst>
          </p:cNvPr>
          <p:cNvCxnSpPr>
            <a:cxnSpLocks/>
          </p:cNvCxnSpPr>
          <p:nvPr/>
        </p:nvCxnSpPr>
        <p:spPr>
          <a:xfrm>
            <a:off x="9013826" y="1355640"/>
            <a:ext cx="0" cy="445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F2A06AD-F459-5B25-B2A2-1AA8E55C1A49}"/>
              </a:ext>
            </a:extLst>
          </p:cNvPr>
          <p:cNvSpPr txBox="1"/>
          <p:nvPr/>
        </p:nvSpPr>
        <p:spPr>
          <a:xfrm>
            <a:off x="8873335" y="2140470"/>
            <a:ext cx="1364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rgbClr val="FF0000"/>
                </a:solidFill>
              </a:rPr>
              <a:t>Paschoal</a:t>
            </a:r>
            <a:r>
              <a:rPr lang="en-US" sz="1500" dirty="0">
                <a:solidFill>
                  <a:srgbClr val="FF0000"/>
                </a:solidFill>
              </a:rPr>
              <a:t> Property (1950L)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FCC4C7-91C6-F643-FF38-61BB867A15FC}"/>
              </a:ext>
            </a:extLst>
          </p:cNvPr>
          <p:cNvCxnSpPr>
            <a:cxnSpLocks/>
          </p:cNvCxnSpPr>
          <p:nvPr/>
        </p:nvCxnSpPr>
        <p:spPr>
          <a:xfrm flipV="1">
            <a:off x="9631894" y="1921933"/>
            <a:ext cx="0" cy="297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A8191C-074C-532C-B57F-1115FA956DAF}"/>
              </a:ext>
            </a:extLst>
          </p:cNvPr>
          <p:cNvCxnSpPr>
            <a:cxnSpLocks/>
          </p:cNvCxnSpPr>
          <p:nvPr/>
        </p:nvCxnSpPr>
        <p:spPr>
          <a:xfrm>
            <a:off x="10021359" y="617562"/>
            <a:ext cx="0" cy="12568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1588797-BCDA-E37B-A45A-8601FA23257C}"/>
              </a:ext>
            </a:extLst>
          </p:cNvPr>
          <p:cNvSpPr txBox="1"/>
          <p:nvPr/>
        </p:nvSpPr>
        <p:spPr>
          <a:xfrm>
            <a:off x="9339001" y="63564"/>
            <a:ext cx="1364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Los Rios (2062LW)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78D2B27-F5EE-8DCA-F171-8420F80F43C0}"/>
              </a:ext>
            </a:extLst>
          </p:cNvPr>
          <p:cNvCxnSpPr>
            <a:cxnSpLocks/>
          </p:cNvCxnSpPr>
          <p:nvPr/>
        </p:nvCxnSpPr>
        <p:spPr>
          <a:xfrm flipV="1">
            <a:off x="10030617" y="2070877"/>
            <a:ext cx="0" cy="9771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E2956DB-90A0-2CDD-408C-832EDD0872F8}"/>
              </a:ext>
            </a:extLst>
          </p:cNvPr>
          <p:cNvSpPr txBox="1"/>
          <p:nvPr/>
        </p:nvSpPr>
        <p:spPr>
          <a:xfrm>
            <a:off x="9436100" y="2958980"/>
            <a:ext cx="1364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Los Rios (2061R)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65E566F-FB89-8BEA-35D0-351D6ABEDF65}"/>
              </a:ext>
            </a:extLst>
          </p:cNvPr>
          <p:cNvCxnSpPr>
            <a:cxnSpLocks/>
          </p:cNvCxnSpPr>
          <p:nvPr/>
        </p:nvCxnSpPr>
        <p:spPr>
          <a:xfrm>
            <a:off x="10228264" y="1476881"/>
            <a:ext cx="0" cy="445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46EEBA9-7FAA-2F55-8458-C687D24ECB3A}"/>
              </a:ext>
            </a:extLst>
          </p:cNvPr>
          <p:cNvSpPr txBox="1"/>
          <p:nvPr/>
        </p:nvSpPr>
        <p:spPr>
          <a:xfrm>
            <a:off x="9716381" y="953935"/>
            <a:ext cx="1364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Los Rios (2114R)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BF7045D-F4FA-C699-987C-A309499312E2}"/>
              </a:ext>
            </a:extLst>
          </p:cNvPr>
          <p:cNvCxnSpPr>
            <a:cxnSpLocks/>
            <a:stCxn id="47" idx="0"/>
          </p:cNvCxnSpPr>
          <p:nvPr/>
        </p:nvCxnSpPr>
        <p:spPr>
          <a:xfrm flipV="1">
            <a:off x="10554760" y="1921933"/>
            <a:ext cx="0" cy="5198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15EA041-43F2-A5BA-6CF6-61DAB2DD59FD}"/>
              </a:ext>
            </a:extLst>
          </p:cNvPr>
          <p:cNvSpPr txBox="1"/>
          <p:nvPr/>
        </p:nvSpPr>
        <p:spPr>
          <a:xfrm>
            <a:off x="9872402" y="2441752"/>
            <a:ext cx="1364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Glide 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</a:rPr>
              <a:t>(2199L)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A313D72-76E9-E64D-A57B-4A836A3C0817}"/>
              </a:ext>
            </a:extLst>
          </p:cNvPr>
          <p:cNvCxnSpPr>
            <a:cxnSpLocks/>
          </p:cNvCxnSpPr>
          <p:nvPr/>
        </p:nvCxnSpPr>
        <p:spPr>
          <a:xfrm>
            <a:off x="10888664" y="953935"/>
            <a:ext cx="0" cy="10692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CC6991F-430C-A532-D28C-5AA44C01E495}"/>
              </a:ext>
            </a:extLst>
          </p:cNvPr>
          <p:cNvSpPr txBox="1"/>
          <p:nvPr/>
        </p:nvSpPr>
        <p:spPr>
          <a:xfrm>
            <a:off x="10206306" y="436707"/>
            <a:ext cx="1364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Los Rios (2323R)</a:t>
            </a:r>
          </a:p>
        </p:txBody>
      </p:sp>
    </p:spTree>
    <p:extLst>
      <p:ext uri="{BB962C8B-B14F-4D97-AF65-F5344CB8AC3E}">
        <p14:creationId xmlns:p14="http://schemas.microsoft.com/office/powerpoint/2010/main" val="2284476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51F6D-256F-A9AE-065E-B895BC1D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3962400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Putah Creek Diverter Network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6AA0B75-432D-6089-F2E3-0E5DBFBA5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551176"/>
            <a:ext cx="3962400" cy="359120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 dirty="0"/>
              <a:t>Installed during 2025 agriculture season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 dirty="0"/>
              <a:t>Distinct naming convention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300" dirty="0"/>
              <a:t>1784 = Creek Mileage from Monticello Dam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300" dirty="0"/>
              <a:t>R or L  = Right or Left Bank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300" dirty="0"/>
              <a:t>W = Wheeling Site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 dirty="0"/>
              <a:t>Two kinds of diversion sites in the network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300" dirty="0"/>
              <a:t>Diversion Sites – Water from Putah Creek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300" dirty="0"/>
              <a:t>Wheeling Sites – Water into Putah Creek to be diverted at a different point.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 dirty="0"/>
              <a:t>Flowmeters monitor discharge out of Putah  creek.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 dirty="0"/>
              <a:t>Weir equation used for estimating discharge at wheeling site.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 dirty="0"/>
              <a:t>Helps close the mass balance on Putah Creek and meet Accord requirements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AB11B05-5E59-5B88-D8DB-0E975DEAE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27" y="0"/>
            <a:ext cx="6927273" cy="687653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AA9ED-604D-7B3B-E638-17D885245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24087" b="-3"/>
          <a:stretch>
            <a:fillRect/>
          </a:stretch>
        </p:blipFill>
        <p:spPr>
          <a:xfrm rot="5400000">
            <a:off x="6080438" y="2102444"/>
            <a:ext cx="2689980" cy="26588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962C5C-B497-0679-CCEC-311872E81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980"/>
          <a:stretch>
            <a:fillRect/>
          </a:stretch>
        </p:blipFill>
        <p:spPr>
          <a:xfrm>
            <a:off x="8935278" y="1534592"/>
            <a:ext cx="2378539" cy="18068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39C5B9-BB46-F16E-7F3C-A4BF5B325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"/>
          <a:stretch>
            <a:fillRect/>
          </a:stretch>
        </p:blipFill>
        <p:spPr>
          <a:xfrm>
            <a:off x="8935278" y="3524333"/>
            <a:ext cx="2378538" cy="240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79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C4F8E-3644-8802-7DB5-870C90C3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9509C-AB30-DCFD-0FC5-B338A326B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Going Forward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3BE92F07-B010-09DC-98A6-5F6A65CDE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/>
              <a:t>Add diverter meters and wheeling sites in 2026</a:t>
            </a:r>
          </a:p>
          <a:p>
            <a:r>
              <a:rPr lang="en-US" sz="2000"/>
              <a:t>Rebuild Mace flow monitoring site on Putah Creek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Install permanent Pedrick Rd flow station as part of the Nishikawa restoration project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20E3C-EEC5-F11B-897B-E706CCECB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r="7750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53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CD8FF9-6B1D-8D87-0352-FCD06A2F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EDC07B27-4E3C-4BCF-ABDB-6AA72857C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19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3D11BE6-2A04-4DBB-842D-88602B5E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12437"/>
            <a:ext cx="11713464" cy="6844063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A05E02A-9AA9-45EC-B87B-B46F043F3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" y="2724072"/>
            <a:ext cx="12192008" cy="4114801"/>
          </a:xfrm>
          <a:prstGeom prst="rect">
            <a:avLst/>
          </a:prstGeom>
          <a:gradFill>
            <a:gsLst>
              <a:gs pos="30000">
                <a:schemeClr val="accent1">
                  <a:lumMod val="75000"/>
                  <a:alpha val="19000"/>
                </a:schemeClr>
              </a:gs>
              <a:gs pos="100000">
                <a:schemeClr val="accent1">
                  <a:alpha val="24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E91EDBA-E8E0-4575-8147-B7003452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09672" y="1716338"/>
            <a:ext cx="6858003" cy="3422328"/>
          </a:xfrm>
          <a:prstGeom prst="rect">
            <a:avLst/>
          </a:prstGeom>
          <a:gradFill>
            <a:gsLst>
              <a:gs pos="0">
                <a:schemeClr val="accent1">
                  <a:alpha val="52000"/>
                </a:schemeClr>
              </a:gs>
              <a:gs pos="76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F6EE7A-B56F-E8D5-7E68-D6D6A2C4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236" y="559703"/>
            <a:ext cx="9867331" cy="11674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cs typeface="Times New Roman" panose="02020603050405020304" pitchFamily="18" charset="0"/>
              </a:rPr>
              <a:t>SCWA Data Available in Near Real-Time on our web page</a:t>
            </a:r>
            <a:endParaRPr lang="en-US" sz="4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FEE4473-A122-4E96-8C31-B4C5AAA27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123" y="2706446"/>
            <a:ext cx="12191997" cy="3711900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92000">
                <a:schemeClr val="accent1">
                  <a:lumMod val="75000"/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water agency&#10;&#10;Description automatically generated">
            <a:extLst>
              <a:ext uri="{FF2B5EF4-FFF2-40B4-BE49-F238E27FC236}">
                <a16:creationId xmlns:a16="http://schemas.microsoft.com/office/drawing/2014/main" id="{238C64A0-552B-B366-A753-C7E667E90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8" y="2892879"/>
            <a:ext cx="3179928" cy="3070593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08013C-776D-85FB-7C67-E0A76C531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99" y="2878942"/>
            <a:ext cx="3179928" cy="308453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C8330200-B361-58C2-429B-A8AC936F9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920" y="2892878"/>
            <a:ext cx="3113454" cy="3048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1432E5-ABD1-ED3F-31B1-CCC79C148EFD}"/>
              </a:ext>
            </a:extLst>
          </p:cNvPr>
          <p:cNvSpPr txBox="1"/>
          <p:nvPr/>
        </p:nvSpPr>
        <p:spPr>
          <a:xfrm>
            <a:off x="2997199" y="1956501"/>
            <a:ext cx="7323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https://www.scwamonitoring.com/solano_putahcreek/index.htm</a:t>
            </a:r>
            <a:endParaRPr lang="en-US" sz="1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59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26510-F6A9-6710-53C9-F74D6754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Permanent And Temporary Stations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BC4169-BFF9-67FC-6EC8-AC2A10310D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53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19E03E36-46CC-1D67-7C48-89E7C987C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000" dirty="0"/>
              <a:t>Permanent Stations </a:t>
            </a:r>
          </a:p>
          <a:p>
            <a:pPr lvl="1"/>
            <a:r>
              <a:rPr lang="en-US" sz="2000"/>
              <a:t>PDD </a:t>
            </a:r>
          </a:p>
          <a:p>
            <a:pPr lvl="1"/>
            <a:r>
              <a:rPr lang="en-US" sz="2000"/>
              <a:t>I80 </a:t>
            </a:r>
          </a:p>
          <a:p>
            <a:pPr lvl="1"/>
            <a:r>
              <a:rPr lang="en-US" sz="2000"/>
              <a:t>I505 </a:t>
            </a:r>
          </a:p>
          <a:p>
            <a:pPr lvl="1"/>
            <a:r>
              <a:rPr lang="en-US" sz="2000"/>
              <a:t>Mace</a:t>
            </a:r>
          </a:p>
          <a:p>
            <a:pPr lvl="1"/>
            <a:r>
              <a:rPr lang="en-US" sz="2000"/>
              <a:t>LRCD</a:t>
            </a:r>
          </a:p>
          <a:p>
            <a:r>
              <a:rPr lang="en-US" sz="2000" dirty="0"/>
              <a:t> Temporary Seasonal Stations </a:t>
            </a:r>
          </a:p>
          <a:p>
            <a:pPr lvl="1"/>
            <a:r>
              <a:rPr lang="en-US" sz="2000"/>
              <a:t>Stevenson </a:t>
            </a:r>
          </a:p>
          <a:p>
            <a:pPr lvl="1"/>
            <a:r>
              <a:rPr lang="en-US" sz="2000"/>
              <a:t>Pedrick </a:t>
            </a:r>
          </a:p>
          <a:p>
            <a:pPr lvl="1"/>
            <a:r>
              <a:rPr lang="en-US" sz="2000"/>
              <a:t>106A</a:t>
            </a:r>
          </a:p>
        </p:txBody>
      </p:sp>
    </p:spTree>
    <p:extLst>
      <p:ext uri="{BB962C8B-B14F-4D97-AF65-F5344CB8AC3E}">
        <p14:creationId xmlns:p14="http://schemas.microsoft.com/office/powerpoint/2010/main" val="4040511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5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B2889CFA-7F51-A3D7-04B4-2110993A0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/>
          <a:stretch>
            <a:fillRect/>
          </a:stretch>
        </p:blipFill>
        <p:spPr bwMode="auto">
          <a:xfrm rot="5400000">
            <a:off x="-723903" y="723900"/>
            <a:ext cx="6858002" cy="54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77" name="Rectangle 2076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1EF1D-DFCB-6EE4-663D-62ACBD90C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/>
              <a:t>Manual Check Measurements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AE491-6651-31A2-CEBC-1B5D3C1C4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176272"/>
            <a:ext cx="5247340" cy="27167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These measurements are used to check the accuracy of the flow data being collected. </a:t>
            </a:r>
          </a:p>
          <a:p>
            <a:r>
              <a:rPr lang="en-US" sz="2000" dirty="0"/>
              <a:t>Taken using a </a:t>
            </a:r>
            <a:r>
              <a:rPr lang="en-US" sz="2000" dirty="0" err="1"/>
              <a:t>Sontek</a:t>
            </a:r>
            <a:r>
              <a:rPr lang="en-US" sz="2000" dirty="0"/>
              <a:t> </a:t>
            </a:r>
            <a:r>
              <a:rPr lang="en-US" sz="2000" dirty="0" err="1"/>
              <a:t>Flowtracker</a:t>
            </a:r>
            <a:r>
              <a:rPr lang="en-US" sz="2000" dirty="0"/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141518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EEF5D-236E-11F1-4C40-76CBBB48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Accord Flows </a:t>
            </a:r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Collected Helps SCWA Stay in compliance with the Putah Creek Accords.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22EBB1-9EBC-DC47-C918-BA6D35EB2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225" y="2464922"/>
            <a:ext cx="11327549" cy="34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96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F7B763-461E-8E22-0661-E44131AE94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53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45C51F-78EE-80EA-F3E5-717D48C2E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Challenges In Maintaining Accord Compliance </a:t>
            </a:r>
            <a:endParaRPr lang="en-US" dirty="0"/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1DE1F983-8E52-A75C-7E90-D0608C8402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6389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1128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58C4EA-B2ED-5677-7D90-BB5756F4B5A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953" b="3679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C7B94-3A28-272C-6162-A5C510488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Salmon Run Preparations 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34B056F9-4737-A905-CBB4-CAED9D3F3F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1054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2595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6399C9-81A8-8BD0-9031-F30F2321A3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5750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F75E85-10DF-1AC1-E0FC-AF94C908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106 A Culvert Clearance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D3AD45-21DA-CD34-44DE-3625162C4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The 106 A Fish culvert allows salmon to pass upstream past the road 106A crossing </a:t>
            </a:r>
          </a:p>
          <a:p>
            <a:r>
              <a:rPr lang="en-US" sz="2000" dirty="0"/>
              <a:t>The culvert is blocked during diversion season and must be opened by either Los Rios Farms staff or SCWA Staff. </a:t>
            </a:r>
          </a:p>
        </p:txBody>
      </p:sp>
    </p:spTree>
    <p:extLst>
      <p:ext uri="{BB962C8B-B14F-4D97-AF65-F5344CB8AC3E}">
        <p14:creationId xmlns:p14="http://schemas.microsoft.com/office/powerpoint/2010/main" val="1630825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AF01B-C553-C54A-948B-664C8F1A3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Beaver Dam Breaching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1A422-7339-1A57-B52F-C15E8C44E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Beaver Dams can prevent Salmon from transiting the creek to spawning areas. </a:t>
            </a:r>
          </a:p>
          <a:p>
            <a:r>
              <a:rPr lang="en-US"/>
              <a:t>SCWA staff breaches the dams at the beginning of the salmon run and maintains the breaches throughout the run. 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470FA-67AD-4BE5-814D-FCDEE2D49C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80" b="16085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0" name="Arc 2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21B08E-F185-17F0-CB6F-DE1E52688C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1218" r="738" b="-1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3502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14275</TotalTime>
  <Words>1101</Words>
  <Application>Microsoft Office PowerPoint</Application>
  <PresentationFormat>Widescreen</PresentationFormat>
  <Paragraphs>176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Times New Roman</vt:lpstr>
      <vt:lpstr>Office Theme</vt:lpstr>
      <vt:lpstr>SCWA Flow Management and Salmon Run  Preparation </vt:lpstr>
      <vt:lpstr>Putah Creek Flow Network 8 Locations PDD, I505, Stevenson, Pedrick, I80, Mace 106 A, and LRCD</vt:lpstr>
      <vt:lpstr>Permanent And Temporary Stations </vt:lpstr>
      <vt:lpstr>Manual Check Measurements </vt:lpstr>
      <vt:lpstr>Accord Flows  Data Collected Helps SCWA Stay in compliance with the Putah Creek Accords. </vt:lpstr>
      <vt:lpstr>Challenges In Maintaining Accord Compliance </vt:lpstr>
      <vt:lpstr>Salmon Run Preparations </vt:lpstr>
      <vt:lpstr>106 A Culvert Clearance </vt:lpstr>
      <vt:lpstr>Beaver Dam Breaching </vt:lpstr>
      <vt:lpstr>Scarification </vt:lpstr>
      <vt:lpstr>Gravel Augmentation  </vt:lpstr>
      <vt:lpstr>Counting Weir Installation </vt:lpstr>
      <vt:lpstr>Los Rios Check Dam Removal </vt:lpstr>
      <vt:lpstr>Pulse Flows</vt:lpstr>
      <vt:lpstr>SCWA Data Collection on Putah Creek  Zach Turley Assistant Water Resources Engineer Solano County Water Agency</vt:lpstr>
      <vt:lpstr>Overview</vt:lpstr>
      <vt:lpstr>Lake Berryessa</vt:lpstr>
      <vt:lpstr>InterDam Reach</vt:lpstr>
      <vt:lpstr>Lower Putah Creek</vt:lpstr>
      <vt:lpstr>Putah Creek Flow  Network</vt:lpstr>
      <vt:lpstr>Putah Creek Well  Network</vt:lpstr>
      <vt:lpstr>Putah Creek Temperature Network</vt:lpstr>
      <vt:lpstr>Putah Creek Diverter Network</vt:lpstr>
      <vt:lpstr>Putah Creek Diverter Network</vt:lpstr>
      <vt:lpstr>Going Forward</vt:lpstr>
      <vt:lpstr>SCWA Data Available in Near Real-Time on our web 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Zachary Turley</dc:creator>
  <cp:lastModifiedBy>Zachary Hyer</cp:lastModifiedBy>
  <cp:revision>5</cp:revision>
  <dcterms:created xsi:type="dcterms:W3CDTF">2026-01-26T17:47:16Z</dcterms:created>
  <dcterms:modified xsi:type="dcterms:W3CDTF">2026-04-14T20:43:02Z</dcterms:modified>
</cp:coreProperties>
</file>