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4" r:id="rId2"/>
    <p:sldId id="306" r:id="rId3"/>
    <p:sldId id="329" r:id="rId4"/>
    <p:sldId id="387" r:id="rId5"/>
    <p:sldId id="334" r:id="rId6"/>
    <p:sldId id="335" r:id="rId7"/>
    <p:sldId id="409" r:id="rId8"/>
    <p:sldId id="416" r:id="rId9"/>
    <p:sldId id="347" r:id="rId10"/>
    <p:sldId id="411" r:id="rId11"/>
    <p:sldId id="332" r:id="rId12"/>
    <p:sldId id="342" r:id="rId13"/>
    <p:sldId id="351" r:id="rId14"/>
    <p:sldId id="410" r:id="rId15"/>
    <p:sldId id="261" r:id="rId16"/>
    <p:sldId id="338" r:id="rId17"/>
    <p:sldId id="348" r:id="rId18"/>
    <p:sldId id="414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5C00"/>
    <a:srgbClr val="996600"/>
    <a:srgbClr val="669900"/>
    <a:srgbClr val="0EBE6E"/>
    <a:srgbClr val="339966"/>
    <a:srgbClr val="008000"/>
    <a:srgbClr val="89A4A7"/>
    <a:srgbClr val="FF9900"/>
    <a:srgbClr val="BBE0E3"/>
    <a:srgbClr val="380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2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1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04495" cy="3044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898404429135267E-2"/>
          <c:y val="2.801911477247155E-2"/>
          <c:w val="0.92910159557086469"/>
          <c:h val="0.829676474493379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SppRich!$B$37</c:f>
              <c:strCache>
                <c:ptCount val="1"/>
                <c:pt idx="0">
                  <c:v>All species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100" dirty="0"/>
                      <a:t>54%</a:t>
                    </a:r>
                    <a:endParaRPr lang="en-US" sz="18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A73-41E7-B9CA-E6E54B79137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/>
                      <a:t>78%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A73-41E7-B9CA-E6E54B79137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/>
                      <a:t>47%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A73-41E7-B9CA-E6E54B79137F}"/>
                </c:ext>
              </c:extLst>
            </c:dLbl>
            <c:dLbl>
              <c:idx val="3"/>
              <c:layout>
                <c:manualLayout>
                  <c:x val="1.604492579221821E-3"/>
                  <c:y val="-5.7973296816158848E-3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/>
                      <a:t>56%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A73-41E7-B9CA-E6E54B79137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/>
                      <a:t>51%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A73-41E7-B9CA-E6E54B79137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/>
                      <a:t>97%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A73-41E7-B9CA-E6E54B79137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/>
                      <a:t>33%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A73-41E7-B9CA-E6E54B79137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/>
                      <a:t>75%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2A73-41E7-B9CA-E6E54B79137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/>
                      <a:t>91%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2A73-41E7-B9CA-E6E54B79137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/>
                      <a:t>77%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2A73-41E7-B9CA-E6E54B79137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/>
                      <a:t>95%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2A73-41E7-B9CA-E6E54B7913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SppRich!$A$38:$A$48</c:f>
              <c:strCache>
                <c:ptCount val="11"/>
                <c:pt idx="0">
                  <c:v>Trees</c:v>
                </c:pt>
                <c:pt idx="1">
                  <c:v>Shrubs</c:v>
                </c:pt>
                <c:pt idx="2">
                  <c:v>Herbs</c:v>
                </c:pt>
                <c:pt idx="3">
                  <c:v>Vines</c:v>
                </c:pt>
                <c:pt idx="4">
                  <c:v>ALL PLANTS</c:v>
                </c:pt>
                <c:pt idx="5">
                  <c:v>BUTTERFLIES</c:v>
                </c:pt>
                <c:pt idx="6">
                  <c:v>FISHES</c:v>
                </c:pt>
                <c:pt idx="7">
                  <c:v>AMPHIBIANS</c:v>
                </c:pt>
                <c:pt idx="8">
                  <c:v>REPTILES</c:v>
                </c:pt>
                <c:pt idx="9">
                  <c:v>MAMMALS</c:v>
                </c:pt>
                <c:pt idx="10">
                  <c:v>BIRDS</c:v>
                </c:pt>
              </c:strCache>
            </c:strRef>
          </c:cat>
          <c:val>
            <c:numRef>
              <c:f>SppRich!$B$38:$B$48</c:f>
              <c:numCache>
                <c:formatCode>General</c:formatCode>
                <c:ptCount val="11"/>
                <c:pt idx="0">
                  <c:v>37</c:v>
                </c:pt>
                <c:pt idx="1">
                  <c:v>23</c:v>
                </c:pt>
                <c:pt idx="2">
                  <c:v>186</c:v>
                </c:pt>
                <c:pt idx="3">
                  <c:v>9</c:v>
                </c:pt>
                <c:pt idx="4">
                  <c:v>255</c:v>
                </c:pt>
                <c:pt idx="5">
                  <c:v>31</c:v>
                </c:pt>
                <c:pt idx="6">
                  <c:v>42</c:v>
                </c:pt>
                <c:pt idx="7">
                  <c:v>4</c:v>
                </c:pt>
                <c:pt idx="8">
                  <c:v>11</c:v>
                </c:pt>
                <c:pt idx="9">
                  <c:v>39</c:v>
                </c:pt>
                <c:pt idx="10">
                  <c:v>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A73-41E7-B9CA-E6E54B79137F}"/>
            </c:ext>
          </c:extLst>
        </c:ser>
        <c:ser>
          <c:idx val="2"/>
          <c:order val="1"/>
          <c:tx>
            <c:strRef>
              <c:f>SppRich!$D$37</c:f>
              <c:strCache>
                <c:ptCount val="1"/>
                <c:pt idx="0">
                  <c:v>Native species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dLbls>
            <c:delete val="1"/>
          </c:dLbls>
          <c:cat>
            <c:strRef>
              <c:f>SppRich!$A$38:$A$48</c:f>
              <c:strCache>
                <c:ptCount val="11"/>
                <c:pt idx="0">
                  <c:v>Trees</c:v>
                </c:pt>
                <c:pt idx="1">
                  <c:v>Shrubs</c:v>
                </c:pt>
                <c:pt idx="2">
                  <c:v>Herbs</c:v>
                </c:pt>
                <c:pt idx="3">
                  <c:v>Vines</c:v>
                </c:pt>
                <c:pt idx="4">
                  <c:v>ALL PLANTS</c:v>
                </c:pt>
                <c:pt idx="5">
                  <c:v>BUTTERFLIES</c:v>
                </c:pt>
                <c:pt idx="6">
                  <c:v>FISHES</c:v>
                </c:pt>
                <c:pt idx="7">
                  <c:v>AMPHIBIANS</c:v>
                </c:pt>
                <c:pt idx="8">
                  <c:v>REPTILES</c:v>
                </c:pt>
                <c:pt idx="9">
                  <c:v>MAMMALS</c:v>
                </c:pt>
                <c:pt idx="10">
                  <c:v>BIRDS</c:v>
                </c:pt>
              </c:strCache>
            </c:strRef>
          </c:cat>
          <c:val>
            <c:numRef>
              <c:f>SppRich!$D$38:$D$48</c:f>
              <c:numCache>
                <c:formatCode>General</c:formatCode>
                <c:ptCount val="11"/>
                <c:pt idx="0">
                  <c:v>20</c:v>
                </c:pt>
                <c:pt idx="1">
                  <c:v>18</c:v>
                </c:pt>
                <c:pt idx="2">
                  <c:v>88</c:v>
                </c:pt>
                <c:pt idx="3">
                  <c:v>5</c:v>
                </c:pt>
                <c:pt idx="4">
                  <c:v>131</c:v>
                </c:pt>
                <c:pt idx="5">
                  <c:v>30</c:v>
                </c:pt>
                <c:pt idx="6">
                  <c:v>14</c:v>
                </c:pt>
                <c:pt idx="7">
                  <c:v>3</c:v>
                </c:pt>
                <c:pt idx="8">
                  <c:v>10</c:v>
                </c:pt>
                <c:pt idx="9">
                  <c:v>30</c:v>
                </c:pt>
                <c:pt idx="10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A73-41E7-B9CA-E6E54B7913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8"/>
        <c:overlap val="100"/>
        <c:axId val="118720000"/>
        <c:axId val="118721536"/>
      </c:barChart>
      <c:catAx>
        <c:axId val="118720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18721536"/>
        <c:crosses val="autoZero"/>
        <c:auto val="1"/>
        <c:lblAlgn val="ctr"/>
        <c:lblOffset val="100"/>
        <c:noMultiLvlLbl val="0"/>
      </c:catAx>
      <c:valAx>
        <c:axId val="11872153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r>
                  <a:rPr lang="en-US" sz="2000" dirty="0">
                    <a:solidFill>
                      <a:schemeClr val="bg1"/>
                    </a:solidFill>
                  </a:rPr>
                  <a:t>Species Richness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18720000"/>
        <c:crosses val="autoZero"/>
        <c:crossBetween val="between"/>
        <c:majorUnit val="20"/>
      </c:valAx>
      <c:spPr>
        <a:noFill/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304754529482826E-2"/>
          <c:y val="0.19512548954364142"/>
          <c:w val="0.8880542236959641"/>
          <c:h val="0.69942528752322997"/>
        </c:manualLayout>
      </c:layout>
      <c:scatterChart>
        <c:scatterStyle val="lineMarker"/>
        <c:varyColors val="0"/>
        <c:ser>
          <c:idx val="0"/>
          <c:order val="0"/>
          <c:tx>
            <c:strRef>
              <c:f>FirstEggDates!$D$3</c:f>
              <c:strCache>
                <c:ptCount val="1"/>
                <c:pt idx="0">
                  <c:v>Julian, no year</c:v>
                </c:pt>
              </c:strCache>
            </c:strRef>
          </c:tx>
          <c:spPr>
            <a:ln w="19050" cap="rnd">
              <a:solidFill>
                <a:schemeClr val="accent1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shade val="76000"/>
                </a:schemeClr>
              </a:solidFill>
              <a:ln w="9525">
                <a:solidFill>
                  <a:schemeClr val="accent1">
                    <a:shade val="76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>
                    <a:shade val="76000"/>
                  </a:schemeClr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4.6215292977072865E-2"/>
                  <c:y val="-0.4072225173213850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FirstEggDates!$A$4:$A$24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xVal>
          <c:yVal>
            <c:numRef>
              <c:f>FirstEggDates!$D$4:$D$24</c:f>
              <c:numCache>
                <c:formatCode>General</c:formatCode>
                <c:ptCount val="21"/>
                <c:pt idx="0">
                  <c:v>139</c:v>
                </c:pt>
                <c:pt idx="1">
                  <c:v>133</c:v>
                </c:pt>
                <c:pt idx="2">
                  <c:v>133</c:v>
                </c:pt>
                <c:pt idx="3">
                  <c:v>136</c:v>
                </c:pt>
                <c:pt idx="4">
                  <c:v>127</c:v>
                </c:pt>
                <c:pt idx="5">
                  <c:v>122</c:v>
                </c:pt>
                <c:pt idx="6">
                  <c:v>128</c:v>
                </c:pt>
                <c:pt idx="7">
                  <c:v>127</c:v>
                </c:pt>
                <c:pt idx="8">
                  <c:v>126</c:v>
                </c:pt>
                <c:pt idx="9">
                  <c:v>123</c:v>
                </c:pt>
                <c:pt idx="10">
                  <c:v>125</c:v>
                </c:pt>
                <c:pt idx="11">
                  <c:v>134</c:v>
                </c:pt>
                <c:pt idx="12">
                  <c:v>129</c:v>
                </c:pt>
                <c:pt idx="13">
                  <c:v>130</c:v>
                </c:pt>
                <c:pt idx="14">
                  <c:v>119</c:v>
                </c:pt>
                <c:pt idx="15">
                  <c:v>126</c:v>
                </c:pt>
                <c:pt idx="16">
                  <c:v>125</c:v>
                </c:pt>
                <c:pt idx="17">
                  <c:v>126</c:v>
                </c:pt>
                <c:pt idx="18">
                  <c:v>122</c:v>
                </c:pt>
                <c:pt idx="19">
                  <c:v>126</c:v>
                </c:pt>
                <c:pt idx="20">
                  <c:v>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544-410E-8411-37AD95F7A660}"/>
            </c:ext>
          </c:extLst>
        </c:ser>
        <c:ser>
          <c:idx val="1"/>
          <c:order val="1"/>
          <c:tx>
            <c:strRef>
              <c:f>FirstEggDates!$F$13:$F$18</c:f>
              <c:strCache>
                <c:ptCount val="6"/>
                <c:pt idx="0">
                  <c:v>123</c:v>
                </c:pt>
                <c:pt idx="1">
                  <c:v>125</c:v>
                </c:pt>
                <c:pt idx="2">
                  <c:v>134</c:v>
                </c:pt>
                <c:pt idx="3">
                  <c:v>129</c:v>
                </c:pt>
                <c:pt idx="4">
                  <c:v>130</c:v>
                </c:pt>
                <c:pt idx="5">
                  <c:v>119</c:v>
                </c:pt>
              </c:strCache>
            </c:strRef>
          </c:tx>
          <c:spPr>
            <a:ln w="19050" cap="rnd">
              <a:solidFill>
                <a:schemeClr val="accent1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tint val="77000"/>
                </a:schemeClr>
              </a:solidFill>
              <a:ln w="9525">
                <a:solidFill>
                  <a:schemeClr val="accent1">
                    <a:tint val="77000"/>
                  </a:schemeClr>
                </a:solidFill>
              </a:ln>
              <a:effectLst/>
            </c:spPr>
          </c:marker>
          <c:xVal>
            <c:numRef>
              <c:f>FirstEggDates!$A$13:$A$18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xVal>
          <c:yVal>
            <c:numRef>
              <c:f>FirstEggDates!$F$13:$F$18</c:f>
              <c:numCache>
                <c:formatCode>General</c:formatCode>
                <c:ptCount val="6"/>
                <c:pt idx="0">
                  <c:v>123</c:v>
                </c:pt>
                <c:pt idx="1">
                  <c:v>125</c:v>
                </c:pt>
                <c:pt idx="2">
                  <c:v>134</c:v>
                </c:pt>
                <c:pt idx="3">
                  <c:v>129</c:v>
                </c:pt>
                <c:pt idx="4">
                  <c:v>130</c:v>
                </c:pt>
                <c:pt idx="5">
                  <c:v>119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544-410E-8411-37AD95F7A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7759104"/>
        <c:axId val="707755824"/>
      </c:scatterChart>
      <c:valAx>
        <c:axId val="707759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7755824"/>
        <c:crosses val="autoZero"/>
        <c:crossBetween val="midCat"/>
        <c:majorUnit val="1"/>
      </c:valAx>
      <c:valAx>
        <c:axId val="70775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 of the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77591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5B50A4-B4ED-421A-ABDA-80512573C945}" type="doc">
      <dgm:prSet loTypeId="urn:microsoft.com/office/officeart/2005/8/layout/cycle3" loCatId="cycle" qsTypeId="urn:microsoft.com/office/officeart/2005/8/quickstyle/simple2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B36D3A85-B56E-4AF8-B19A-F9EC533FBB64}">
      <dgm:prSet phldrT="[Text]" phldr="0" custT="1"/>
      <dgm:spPr/>
      <dgm:t>
        <a:bodyPr/>
        <a:lstStyle/>
        <a:p>
          <a:r>
            <a:rPr lang="en-US" sz="1400" b="1" dirty="0"/>
            <a:t>January - February</a:t>
          </a:r>
        </a:p>
        <a:p>
          <a:r>
            <a:rPr lang="en-US" sz="1400" b="1" dirty="0"/>
            <a:t>Mid-winter Avian Surveys</a:t>
          </a:r>
        </a:p>
      </dgm:t>
    </dgm:pt>
    <dgm:pt modelId="{2E2AC170-DB58-4823-B2AD-8914A82AA11C}" type="parTrans" cxnId="{E164E17E-76FD-4C08-8DDE-7DF160036D77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3A7E1F4A-9EE7-44DD-B735-97BA12614816}" type="sibTrans" cxnId="{E164E17E-76FD-4C08-8DDE-7DF160036D77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8C30C526-11D6-40E8-B096-E56F33B9564D}">
      <dgm:prSet phldrT="[Text]" phldr="0" custT="1"/>
      <dgm:spPr/>
      <dgm:t>
        <a:bodyPr/>
        <a:lstStyle/>
        <a:p>
          <a:r>
            <a:rPr lang="en-US" sz="1400" b="1"/>
            <a:t>March</a:t>
          </a:r>
        </a:p>
        <a:p>
          <a:r>
            <a:rPr lang="en-US" sz="1400" b="1"/>
            <a:t>Preplanning surveys and crews recruit undergrads for Nest Box Program</a:t>
          </a:r>
          <a:endParaRPr lang="en-US" sz="1400" b="1" dirty="0"/>
        </a:p>
      </dgm:t>
    </dgm:pt>
    <dgm:pt modelId="{AD261944-5501-4BE2-929E-D12EA430A641}" type="parTrans" cxnId="{AD18A6BB-9CF5-444C-9797-AD60E2FB5898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FB6F3A16-16E0-417A-9280-8C22FDE88EA9}" type="sibTrans" cxnId="{AD18A6BB-9CF5-444C-9797-AD60E2FB5898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ECBDA232-C722-4337-987D-84921C8FD421}">
      <dgm:prSet phldrT="[Text]" phldr="0" custT="1"/>
      <dgm:spPr/>
      <dgm:t>
        <a:bodyPr/>
        <a:lstStyle/>
        <a:p>
          <a:r>
            <a:rPr lang="en-US" sz="1400" b="1"/>
            <a:t>September - October</a:t>
          </a:r>
        </a:p>
        <a:p>
          <a:r>
            <a:rPr lang="en-US" sz="1400" b="1"/>
            <a:t>Complete data entries and management for the field season.  Conduct Fall bird transect surveys</a:t>
          </a:r>
          <a:endParaRPr lang="en-US" sz="1400" b="1" dirty="0"/>
        </a:p>
      </dgm:t>
    </dgm:pt>
    <dgm:pt modelId="{97BF4F04-28FC-4EA0-ABCA-831664CC0D4A}" type="parTrans" cxnId="{FC6C4476-CE00-41A1-A564-72CA633B8FC0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435B08CF-850C-4538-8CB9-4BCC752470CE}" type="sibTrans" cxnId="{FC6C4476-CE00-41A1-A564-72CA633B8FC0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81A215B7-DD88-4637-A1C8-06B707C3D44F}">
      <dgm:prSet phldrT="[Text]" phldr="0" custT="1"/>
      <dgm:spPr/>
      <dgm:t>
        <a:bodyPr/>
        <a:lstStyle/>
        <a:p>
          <a:r>
            <a:rPr lang="en-US" sz="1400" b="1" dirty="0"/>
            <a:t>November - December</a:t>
          </a:r>
        </a:p>
        <a:p>
          <a:r>
            <a:rPr lang="en-US" sz="1400" b="1" dirty="0"/>
            <a:t>Draft reports, manuscripts, and disseminate to partners and landowners</a:t>
          </a:r>
        </a:p>
      </dgm:t>
    </dgm:pt>
    <dgm:pt modelId="{AC2F6A3F-40AD-47CE-A882-C509D6FA0BF5}" type="parTrans" cxnId="{69AC4715-8902-4A93-BBA6-571477AC6A02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0E425065-7781-4AA6-AC2C-779415ECA916}" type="sibTrans" cxnId="{69AC4715-8902-4A93-BBA6-571477AC6A02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A1DD0403-F061-4068-AB0C-D99AD4622860}">
      <dgm:prSet custT="1"/>
      <dgm:spPr/>
      <dgm:t>
        <a:bodyPr/>
        <a:lstStyle/>
        <a:p>
          <a:r>
            <a:rPr lang="en-US" sz="1400" b="1"/>
            <a:t>July - August</a:t>
          </a:r>
        </a:p>
        <a:p>
          <a:r>
            <a:rPr lang="en-US" sz="1400" b="1"/>
            <a:t>Wrap up field surveys for breeding season, begin data management</a:t>
          </a:r>
          <a:endParaRPr lang="en-US" sz="1400" b="1" dirty="0"/>
        </a:p>
      </dgm:t>
    </dgm:pt>
    <dgm:pt modelId="{913A14DB-79B4-41F1-A22D-EC1B7C324FD3}" type="parTrans" cxnId="{01BB0A23-82E5-48FE-9D2C-9BC8F68C62A8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1C165450-DDDA-4467-852F-2E81BEAECC6F}" type="sibTrans" cxnId="{01BB0A23-82E5-48FE-9D2C-9BC8F68C62A8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685795F9-7394-4F7F-8C7A-F98826ADA4BE}">
      <dgm:prSet custT="1"/>
      <dgm:spPr/>
      <dgm:t>
        <a:bodyPr/>
        <a:lstStyle/>
        <a:p>
          <a:r>
            <a:rPr lang="en-US" sz="1400" b="1" dirty="0"/>
            <a:t>April - June</a:t>
          </a:r>
        </a:p>
        <a:p>
          <a:r>
            <a:rPr lang="en-US" sz="1400" b="1" dirty="0"/>
            <a:t>Nest Box Monitoring,  Avian Point counts and transects on Putah Creek, other incidental surveys</a:t>
          </a:r>
        </a:p>
      </dgm:t>
    </dgm:pt>
    <dgm:pt modelId="{C2867E16-CA48-4E74-961D-66CE6FAF22EA}" type="parTrans" cxnId="{58F5C184-3292-4437-98A1-DB1BABB71E04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DC2ECF3A-CFE0-4680-BF11-624CC934361B}" type="sibTrans" cxnId="{58F5C184-3292-4437-98A1-DB1BABB71E04}">
      <dgm:prSet/>
      <dgm:spPr/>
      <dgm:t>
        <a:bodyPr/>
        <a:lstStyle/>
        <a:p>
          <a:endParaRPr lang="en-US" sz="2400" b="1">
            <a:solidFill>
              <a:schemeClr val="tx1"/>
            </a:solidFill>
          </a:endParaRPr>
        </a:p>
      </dgm:t>
    </dgm:pt>
    <dgm:pt modelId="{DD097CB8-2727-4239-BC90-3F36C0745824}" type="pres">
      <dgm:prSet presAssocID="{505B50A4-B4ED-421A-ABDA-80512573C945}" presName="Name0" presStyleCnt="0">
        <dgm:presLayoutVars>
          <dgm:dir/>
          <dgm:resizeHandles val="exact"/>
        </dgm:presLayoutVars>
      </dgm:prSet>
      <dgm:spPr/>
    </dgm:pt>
    <dgm:pt modelId="{C40E7B57-8CF2-4B34-8CE9-E8F4B4083ED1}" type="pres">
      <dgm:prSet presAssocID="{505B50A4-B4ED-421A-ABDA-80512573C945}" presName="cycle" presStyleCnt="0"/>
      <dgm:spPr/>
    </dgm:pt>
    <dgm:pt modelId="{6C28D2DE-81BF-40AD-9CC9-ADA97AE447D3}" type="pres">
      <dgm:prSet presAssocID="{B36D3A85-B56E-4AF8-B19A-F9EC533FBB64}" presName="nodeFirstNode" presStyleLbl="node1" presStyleIdx="0" presStyleCnt="6">
        <dgm:presLayoutVars>
          <dgm:bulletEnabled val="1"/>
        </dgm:presLayoutVars>
      </dgm:prSet>
      <dgm:spPr/>
    </dgm:pt>
    <dgm:pt modelId="{83C52C55-1FFD-4A48-9FC4-9F728A4C621F}" type="pres">
      <dgm:prSet presAssocID="{3A7E1F4A-9EE7-44DD-B735-97BA12614816}" presName="sibTransFirstNode" presStyleLbl="bgShp" presStyleIdx="0" presStyleCnt="1"/>
      <dgm:spPr/>
    </dgm:pt>
    <dgm:pt modelId="{5E65678C-B322-490D-B1D0-3425EB213D59}" type="pres">
      <dgm:prSet presAssocID="{8C30C526-11D6-40E8-B096-E56F33B9564D}" presName="nodeFollowingNodes" presStyleLbl="node1" presStyleIdx="1" presStyleCnt="6" custRadScaleRad="103736" custRadScaleInc="16724">
        <dgm:presLayoutVars>
          <dgm:bulletEnabled val="1"/>
        </dgm:presLayoutVars>
      </dgm:prSet>
      <dgm:spPr/>
    </dgm:pt>
    <dgm:pt modelId="{B08C3B84-E51C-4E64-8CD8-023AB863C982}" type="pres">
      <dgm:prSet presAssocID="{685795F9-7394-4F7F-8C7A-F98826ADA4BE}" presName="nodeFollowingNodes" presStyleLbl="node1" presStyleIdx="2" presStyleCnt="6" custRadScaleRad="100950" custRadScaleInc="-12921">
        <dgm:presLayoutVars>
          <dgm:bulletEnabled val="1"/>
        </dgm:presLayoutVars>
      </dgm:prSet>
      <dgm:spPr/>
    </dgm:pt>
    <dgm:pt modelId="{4902FAFD-1AD7-4EF4-BB80-F79AF0F19423}" type="pres">
      <dgm:prSet presAssocID="{A1DD0403-F061-4068-AB0C-D99AD4622860}" presName="nodeFollowingNodes" presStyleLbl="node1" presStyleIdx="3" presStyleCnt="6">
        <dgm:presLayoutVars>
          <dgm:bulletEnabled val="1"/>
        </dgm:presLayoutVars>
      </dgm:prSet>
      <dgm:spPr/>
    </dgm:pt>
    <dgm:pt modelId="{C917147C-9922-46A3-814E-BD65E050A20D}" type="pres">
      <dgm:prSet presAssocID="{ECBDA232-C722-4337-987D-84921C8FD421}" presName="nodeFollowingNodes" presStyleLbl="node1" presStyleIdx="4" presStyleCnt="6" custRadScaleRad="106233" custRadScaleInc="5280">
        <dgm:presLayoutVars>
          <dgm:bulletEnabled val="1"/>
        </dgm:presLayoutVars>
      </dgm:prSet>
      <dgm:spPr/>
    </dgm:pt>
    <dgm:pt modelId="{38387653-8AC0-4ED4-9C35-C548051E7FA6}" type="pres">
      <dgm:prSet presAssocID="{81A215B7-DD88-4637-A1C8-06B707C3D44F}" presName="nodeFollowingNodes" presStyleLbl="node1" presStyleIdx="5" presStyleCnt="6" custRadScaleRad="101401" custRadScaleInc="-22323">
        <dgm:presLayoutVars>
          <dgm:bulletEnabled val="1"/>
        </dgm:presLayoutVars>
      </dgm:prSet>
      <dgm:spPr/>
    </dgm:pt>
  </dgm:ptLst>
  <dgm:cxnLst>
    <dgm:cxn modelId="{326D2C0D-883A-4D5F-ABBB-0CDDEAF1EC28}" type="presOf" srcId="{685795F9-7394-4F7F-8C7A-F98826ADA4BE}" destId="{B08C3B84-E51C-4E64-8CD8-023AB863C982}" srcOrd="0" destOrd="0" presId="urn:microsoft.com/office/officeart/2005/8/layout/cycle3"/>
    <dgm:cxn modelId="{35C22013-A81F-40BC-9D8D-1DE2BEEF1665}" type="presOf" srcId="{ECBDA232-C722-4337-987D-84921C8FD421}" destId="{C917147C-9922-46A3-814E-BD65E050A20D}" srcOrd="0" destOrd="0" presId="urn:microsoft.com/office/officeart/2005/8/layout/cycle3"/>
    <dgm:cxn modelId="{69AC4715-8902-4A93-BBA6-571477AC6A02}" srcId="{505B50A4-B4ED-421A-ABDA-80512573C945}" destId="{81A215B7-DD88-4637-A1C8-06B707C3D44F}" srcOrd="5" destOrd="0" parTransId="{AC2F6A3F-40AD-47CE-A882-C509D6FA0BF5}" sibTransId="{0E425065-7781-4AA6-AC2C-779415ECA916}"/>
    <dgm:cxn modelId="{E45ACE20-64F5-4BE9-814E-EA9212340FCD}" type="presOf" srcId="{505B50A4-B4ED-421A-ABDA-80512573C945}" destId="{DD097CB8-2727-4239-BC90-3F36C0745824}" srcOrd="0" destOrd="0" presId="urn:microsoft.com/office/officeart/2005/8/layout/cycle3"/>
    <dgm:cxn modelId="{01BB0A23-82E5-48FE-9D2C-9BC8F68C62A8}" srcId="{505B50A4-B4ED-421A-ABDA-80512573C945}" destId="{A1DD0403-F061-4068-AB0C-D99AD4622860}" srcOrd="3" destOrd="0" parTransId="{913A14DB-79B4-41F1-A22D-EC1B7C324FD3}" sibTransId="{1C165450-DDDA-4467-852F-2E81BEAECC6F}"/>
    <dgm:cxn modelId="{53BEF423-856F-4E83-A8F0-D228CA1A9C00}" type="presOf" srcId="{A1DD0403-F061-4068-AB0C-D99AD4622860}" destId="{4902FAFD-1AD7-4EF4-BB80-F79AF0F19423}" srcOrd="0" destOrd="0" presId="urn:microsoft.com/office/officeart/2005/8/layout/cycle3"/>
    <dgm:cxn modelId="{EE73263F-3AAA-4759-8CE5-F4023C2D7282}" type="presOf" srcId="{81A215B7-DD88-4637-A1C8-06B707C3D44F}" destId="{38387653-8AC0-4ED4-9C35-C548051E7FA6}" srcOrd="0" destOrd="0" presId="urn:microsoft.com/office/officeart/2005/8/layout/cycle3"/>
    <dgm:cxn modelId="{EC6A9E45-CAA2-4EC2-AF69-3726831A526E}" type="presOf" srcId="{3A7E1F4A-9EE7-44DD-B735-97BA12614816}" destId="{83C52C55-1FFD-4A48-9FC4-9F728A4C621F}" srcOrd="0" destOrd="0" presId="urn:microsoft.com/office/officeart/2005/8/layout/cycle3"/>
    <dgm:cxn modelId="{C0E9D872-C747-4677-A530-BDD91B3B9590}" type="presOf" srcId="{8C30C526-11D6-40E8-B096-E56F33B9564D}" destId="{5E65678C-B322-490D-B1D0-3425EB213D59}" srcOrd="0" destOrd="0" presId="urn:microsoft.com/office/officeart/2005/8/layout/cycle3"/>
    <dgm:cxn modelId="{FC6C4476-CE00-41A1-A564-72CA633B8FC0}" srcId="{505B50A4-B4ED-421A-ABDA-80512573C945}" destId="{ECBDA232-C722-4337-987D-84921C8FD421}" srcOrd="4" destOrd="0" parTransId="{97BF4F04-28FC-4EA0-ABCA-831664CC0D4A}" sibTransId="{435B08CF-850C-4538-8CB9-4BCC752470CE}"/>
    <dgm:cxn modelId="{E164E17E-76FD-4C08-8DDE-7DF160036D77}" srcId="{505B50A4-B4ED-421A-ABDA-80512573C945}" destId="{B36D3A85-B56E-4AF8-B19A-F9EC533FBB64}" srcOrd="0" destOrd="0" parTransId="{2E2AC170-DB58-4823-B2AD-8914A82AA11C}" sibTransId="{3A7E1F4A-9EE7-44DD-B735-97BA12614816}"/>
    <dgm:cxn modelId="{58F5C184-3292-4437-98A1-DB1BABB71E04}" srcId="{505B50A4-B4ED-421A-ABDA-80512573C945}" destId="{685795F9-7394-4F7F-8C7A-F98826ADA4BE}" srcOrd="2" destOrd="0" parTransId="{C2867E16-CA48-4E74-961D-66CE6FAF22EA}" sibTransId="{DC2ECF3A-CFE0-4680-BF11-624CC934361B}"/>
    <dgm:cxn modelId="{AD18A6BB-9CF5-444C-9797-AD60E2FB5898}" srcId="{505B50A4-B4ED-421A-ABDA-80512573C945}" destId="{8C30C526-11D6-40E8-B096-E56F33B9564D}" srcOrd="1" destOrd="0" parTransId="{AD261944-5501-4BE2-929E-D12EA430A641}" sibTransId="{FB6F3A16-16E0-417A-9280-8C22FDE88EA9}"/>
    <dgm:cxn modelId="{1FC052C8-51B3-4907-812D-D4FDA42F3883}" type="presOf" srcId="{B36D3A85-B56E-4AF8-B19A-F9EC533FBB64}" destId="{6C28D2DE-81BF-40AD-9CC9-ADA97AE447D3}" srcOrd="0" destOrd="0" presId="urn:microsoft.com/office/officeart/2005/8/layout/cycle3"/>
    <dgm:cxn modelId="{11F81A02-1104-431A-8C98-0C9A77D72F56}" type="presParOf" srcId="{DD097CB8-2727-4239-BC90-3F36C0745824}" destId="{C40E7B57-8CF2-4B34-8CE9-E8F4B4083ED1}" srcOrd="0" destOrd="0" presId="urn:microsoft.com/office/officeart/2005/8/layout/cycle3"/>
    <dgm:cxn modelId="{4B2C1277-E0CF-4DEA-8075-3EDCA68490C9}" type="presParOf" srcId="{C40E7B57-8CF2-4B34-8CE9-E8F4B4083ED1}" destId="{6C28D2DE-81BF-40AD-9CC9-ADA97AE447D3}" srcOrd="0" destOrd="0" presId="urn:microsoft.com/office/officeart/2005/8/layout/cycle3"/>
    <dgm:cxn modelId="{33F8197D-22C2-4EAF-A57E-D7B20E4ACDCB}" type="presParOf" srcId="{C40E7B57-8CF2-4B34-8CE9-E8F4B4083ED1}" destId="{83C52C55-1FFD-4A48-9FC4-9F728A4C621F}" srcOrd="1" destOrd="0" presId="urn:microsoft.com/office/officeart/2005/8/layout/cycle3"/>
    <dgm:cxn modelId="{53127553-34A2-440A-87AF-7D591B1E786B}" type="presParOf" srcId="{C40E7B57-8CF2-4B34-8CE9-E8F4B4083ED1}" destId="{5E65678C-B322-490D-B1D0-3425EB213D59}" srcOrd="2" destOrd="0" presId="urn:microsoft.com/office/officeart/2005/8/layout/cycle3"/>
    <dgm:cxn modelId="{B358347A-249B-4F68-B3BD-B103CA92C042}" type="presParOf" srcId="{C40E7B57-8CF2-4B34-8CE9-E8F4B4083ED1}" destId="{B08C3B84-E51C-4E64-8CD8-023AB863C982}" srcOrd="3" destOrd="0" presId="urn:microsoft.com/office/officeart/2005/8/layout/cycle3"/>
    <dgm:cxn modelId="{ADCB77AF-85EA-4909-BCA7-67DCEA08F8AC}" type="presParOf" srcId="{C40E7B57-8CF2-4B34-8CE9-E8F4B4083ED1}" destId="{4902FAFD-1AD7-4EF4-BB80-F79AF0F19423}" srcOrd="4" destOrd="0" presId="urn:microsoft.com/office/officeart/2005/8/layout/cycle3"/>
    <dgm:cxn modelId="{8F5174E7-1501-4E0A-AEFF-F8902EB052F0}" type="presParOf" srcId="{C40E7B57-8CF2-4B34-8CE9-E8F4B4083ED1}" destId="{C917147C-9922-46A3-814E-BD65E050A20D}" srcOrd="5" destOrd="0" presId="urn:microsoft.com/office/officeart/2005/8/layout/cycle3"/>
    <dgm:cxn modelId="{65768B6D-7DDA-448A-95E9-5E157FB6099E}" type="presParOf" srcId="{C40E7B57-8CF2-4B34-8CE9-E8F4B4083ED1}" destId="{38387653-8AC0-4ED4-9C35-C548051E7FA6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52C55-1FFD-4A48-9FC4-9F728A4C621F}">
      <dsp:nvSpPr>
        <dsp:cNvPr id="0" name=""/>
        <dsp:cNvSpPr/>
      </dsp:nvSpPr>
      <dsp:spPr>
        <a:xfrm>
          <a:off x="1260679" y="-6658"/>
          <a:ext cx="6451191" cy="6451191"/>
        </a:xfrm>
        <a:prstGeom prst="circularArrow">
          <a:avLst>
            <a:gd name="adj1" fmla="val 5274"/>
            <a:gd name="adj2" fmla="val 312630"/>
            <a:gd name="adj3" fmla="val 14221292"/>
            <a:gd name="adj4" fmla="val 17131021"/>
            <a:gd name="adj5" fmla="val 5477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8D2DE-81BF-40AD-9CC9-ADA97AE447D3}">
      <dsp:nvSpPr>
        <dsp:cNvPr id="0" name=""/>
        <dsp:cNvSpPr/>
      </dsp:nvSpPr>
      <dsp:spPr>
        <a:xfrm>
          <a:off x="3255178" y="1072"/>
          <a:ext cx="2462193" cy="1231096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January - February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Mid-winter Avian Surveys</a:t>
          </a:r>
        </a:p>
      </dsp:txBody>
      <dsp:txXfrm>
        <a:off x="3315275" y="61169"/>
        <a:ext cx="2341999" cy="1110902"/>
      </dsp:txXfrm>
    </dsp:sp>
    <dsp:sp modelId="{5E65678C-B322-490D-B1D0-3425EB213D59}">
      <dsp:nvSpPr>
        <dsp:cNvPr id="0" name=""/>
        <dsp:cNvSpPr/>
      </dsp:nvSpPr>
      <dsp:spPr>
        <a:xfrm>
          <a:off x="5782909" y="1627628"/>
          <a:ext cx="2462193" cy="1231096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8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March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Preplanning surveys and crews recruit undergrads for Nest Box Program</a:t>
          </a:r>
          <a:endParaRPr lang="en-US" sz="1400" b="1" kern="1200" dirty="0"/>
        </a:p>
      </dsp:txBody>
      <dsp:txXfrm>
        <a:off x="5843006" y="1687725"/>
        <a:ext cx="2341999" cy="1110902"/>
      </dsp:txXfrm>
    </dsp:sp>
    <dsp:sp modelId="{B08C3B84-E51C-4E64-8CD8-023AB863C982}">
      <dsp:nvSpPr>
        <dsp:cNvPr id="0" name=""/>
        <dsp:cNvSpPr/>
      </dsp:nvSpPr>
      <dsp:spPr>
        <a:xfrm>
          <a:off x="5680691" y="3665537"/>
          <a:ext cx="2462193" cy="1231096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16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April - June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Nest Box Monitoring,  Avian Point counts and transects on Putah Creek, other incidental surveys</a:t>
          </a:r>
        </a:p>
      </dsp:txBody>
      <dsp:txXfrm>
        <a:off x="5740788" y="3725634"/>
        <a:ext cx="2341999" cy="1110902"/>
      </dsp:txXfrm>
    </dsp:sp>
    <dsp:sp modelId="{4902FAFD-1AD7-4EF4-BB80-F79AF0F19423}">
      <dsp:nvSpPr>
        <dsp:cNvPr id="0" name=""/>
        <dsp:cNvSpPr/>
      </dsp:nvSpPr>
      <dsp:spPr>
        <a:xfrm>
          <a:off x="3255178" y="5235305"/>
          <a:ext cx="2462193" cy="1231096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4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July - August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Wrap up field surveys for breeding season, begin data management</a:t>
          </a:r>
          <a:endParaRPr lang="en-US" sz="1400" b="1" kern="1200" dirty="0"/>
        </a:p>
      </dsp:txBody>
      <dsp:txXfrm>
        <a:off x="3315275" y="5295402"/>
        <a:ext cx="2341999" cy="1110902"/>
      </dsp:txXfrm>
    </dsp:sp>
    <dsp:sp modelId="{C917147C-9922-46A3-814E-BD65E050A20D}">
      <dsp:nvSpPr>
        <dsp:cNvPr id="0" name=""/>
        <dsp:cNvSpPr/>
      </dsp:nvSpPr>
      <dsp:spPr>
        <a:xfrm>
          <a:off x="784264" y="3892680"/>
          <a:ext cx="2462193" cy="1231096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32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September - October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Complete data entries and management for the field season.  Conduct Fall bird transect surveys</a:t>
          </a:r>
          <a:endParaRPr lang="en-US" sz="1400" b="1" kern="1200" dirty="0"/>
        </a:p>
      </dsp:txBody>
      <dsp:txXfrm>
        <a:off x="844361" y="3952777"/>
        <a:ext cx="2341999" cy="1110902"/>
      </dsp:txXfrm>
    </dsp:sp>
    <dsp:sp modelId="{38387653-8AC0-4ED4-9C35-C548051E7FA6}">
      <dsp:nvSpPr>
        <dsp:cNvPr id="0" name=""/>
        <dsp:cNvSpPr/>
      </dsp:nvSpPr>
      <dsp:spPr>
        <a:xfrm>
          <a:off x="738821" y="1775270"/>
          <a:ext cx="2462193" cy="1231096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November - December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Draft reports, manuscripts, and disseminate to partners and landowners</a:t>
          </a:r>
        </a:p>
      </dsp:txBody>
      <dsp:txXfrm>
        <a:off x="798918" y="1835367"/>
        <a:ext cx="2341999" cy="1110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63040AB-3C5D-8AA7-1CB7-23DAB73FCAB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4045E1D-9214-7AD1-1CD7-ACA61F0F972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E689C13A-7B15-5B8D-A1C4-106F3926B3C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D18476AE-3478-D72E-C74E-7E6921483BA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63D1C436-A376-9FC9-D71E-0F59EBCA005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>
            <a:extLst>
              <a:ext uri="{FF2B5EF4-FFF2-40B4-BE49-F238E27FC236}">
                <a16:creationId xmlns:a16="http://schemas.microsoft.com/office/drawing/2014/main" id="{A0539B49-A0C2-473E-3D03-D5EC5A5E30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5AF958-F4D0-480F-B433-D95C22A937F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37799B98-06B2-9066-7FDB-68FCC9E4B6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8C14A6B9-9895-8DCA-A4F6-634E1C75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E6C6CAC5-4AED-2016-DE4E-33EAFFB0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76EFFC4-81D9-4502-8B16-07819B51B05B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2417AD1A-1900-F18E-3D4C-D8D677BD7D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9E2DBE1B-A77F-292A-D925-3577B25DE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B1DA6B21-AD87-4F63-71FB-6870F55E8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032F99-8BE2-4655-8E62-CFCD7881CF30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1B8B8-8B2E-3DC6-1EAF-B9D784006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18BF3711-8A4A-E469-ACFB-E209698D1F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4DED51C2-1306-1C2C-0E33-5B2F82E9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3975C399-66CA-CD1B-9FEE-3C11075E6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DFE735B-CE4E-4329-B116-F1B415526EC2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894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170EA-5D54-6770-CD84-CBBFEF1CE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42315C21-7838-2504-979F-9BE7487D32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21F0E91D-AC26-B6CA-9473-AB99CC6B3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99DED9AF-4F14-3DD6-1572-09094513A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DFE735B-CE4E-4329-B116-F1B415526EC2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030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022445DA-755F-7ADE-EA5E-67D9140283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5952BB4C-7AE4-18E6-3B53-EF75B6373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3B9D73CF-A2D6-F256-C2B8-52C3FA8629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476CDE3-1A31-43A2-AA27-A530A910034B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33FC544F-9D08-C6B2-8E26-5782A3A470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E3EC9815-A0B0-C089-7201-4C9854386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BABE2CF1-27BE-59BE-9DB6-5C832696E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44EE73-4310-4063-9B32-B82771992FC4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847733-3DC6-4CB6-A9DD-EC9CE916DB8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9AE87-FFE3-18A4-A89F-7536139E0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9DFEA3B7-28E4-CDFD-BECD-727B3330A0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AB2B1CB5-B607-850E-40A4-FB425FAB4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A6671EF9-1BD4-4559-5B0B-1C2D5B043F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DFE735B-CE4E-4329-B116-F1B415526EC2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35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2DC79341-BC3D-4FEC-2593-B324669B97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C1B9787B-CC1E-EF85-A5EF-D2A4EA05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0F40D143-DD50-32C3-C32B-EFB7DD510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E802B00-2203-4575-8C4C-ACDDB96C8BBC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3AFA3ABC-943E-9E9C-A686-3ABCA425A4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B5AF5DA8-B9AE-C22B-A6F5-70776A235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413B2A9E-2DEB-1095-9497-5EE3BE4CC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15C851F-6615-4717-9825-226F57F00CDE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AC473-AB70-4FE3-A3A2-AA38A25AA3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C0EED15E-361B-1A23-8523-1020937A2B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9264EED-6023-C4A9-A41B-E15B9F9B1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33259BC-C918-D183-89B3-AB08DCF38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A10BB3-790B-4F02-8217-0F6B220783A1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8214CABB-94CA-D903-B640-15EDBE346D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43D0A4B2-BD31-689B-F953-CB67A7B7A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3FEABEC1-41D8-7F8B-1789-D7C45D7D8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659FFB-8CBA-4F4D-B5EA-6BA173CE55F2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graph and walk students through the overall trends.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AC473-AB70-4FE3-A3A2-AA38A25AA3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544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C54F3B20-AC31-ABFD-86FA-CEC1E219BB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8972CDFA-1175-A86C-FD5F-054D2057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6A28B8A0-BAEC-E870-E9A2-7B5AAC14E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2B3D898-C48E-4963-9FCB-DEA856642FD9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71A72903-5A14-F2F1-B65E-A892E3A74B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8866B3BB-F3FF-4582-6625-46C6484E3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39C1F491-0221-38E0-57DB-41E410231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DFE735B-CE4E-4329-B116-F1B415526EC2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BCE4C0-4F79-F962-956C-94FA052ABC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C3FC5D-4829-9A60-3395-94FF9BF924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CED574-7A01-F504-6FA7-539E4CB995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2E742-5FFD-451B-825F-8CC8562870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4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6E4A06-61E5-E5C5-A474-3E3DB3E316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A796EC-179B-CD9D-E5EE-2DDB5671AE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117849-5CC1-5324-8186-86E30BD522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BB83B-6F32-4DE3-A4AD-AA27431E4A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79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732784-34B7-4778-216E-0F257003E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7DDDAE-2495-E6F5-DED9-77C2101ADE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7EF1AE-F8F4-3E31-7DF6-95CD9C487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54485-5611-4EE0-80BE-2B0F443EF7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566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91FBE9-3A22-8918-8BD4-A7B32F3A3B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CC2E42-FB71-35EE-4FA6-B0E0F145EB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1E602-B2CE-7D69-260E-9C60A3063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F3867-24BC-4F86-B178-935E621D1F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949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09DB83-0102-14D0-0BE3-E1DE73535C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3BA11C-EF85-F287-2D27-FF3DF94C3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DD74A6-D968-703F-7CD9-420DF5E176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C0C17-2D61-4003-BA60-CA5C382D5A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515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3D2CFB-D116-CFCE-A94C-4E08ADCCB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E62AA04-F9D2-7298-D932-8BD2C31C53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06CB17-72D8-496A-996D-63F46A9DD1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2A7E4-EA75-47B3-9ECB-750F732685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576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08576" y="1545336"/>
            <a:ext cx="5632704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7ED6E2C-02DB-4180-9867-21913AA4E3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AB8265-4079-899A-3C08-D104AA90B5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146550-14DD-41A9-26F5-E95B744851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9D9013-5E61-B212-F0D1-08D2BD6A46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C7CAD-39C4-47DE-9E77-26FDF9C42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0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F8EDD5-A379-F875-09EF-BF45809D6A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9C9811-D34A-FF3A-A16D-1943E0DDCC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A9B213-8D41-8AC5-4443-AECF780A70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2B1287-B148-4B51-A9F1-98B9C0A64F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94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DAC3D-37A3-D5C6-49B0-99DB8F1684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6533AE-209A-4098-5C3E-1D80FF40CD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4BF923-5439-A55E-9DD5-6920D8E18D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541773-11F4-44D6-8B6B-73D2B57D31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346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A4E9509-01CE-4900-FB0D-09FED5C13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1BE1C0-3B5D-4BA6-E73B-0632F8D3E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C605DB7-A4D0-338F-2A96-C79F673AF7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E99DD-F114-4D0B-9EAD-7E1E6FCBEA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460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B0CF64A-23DD-85BD-4336-C009F9FB1C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7A4DA7-76F4-0D2F-7616-EC81DFD1FD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408E032-F0F1-0CCC-B940-AF44EFE125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31695-85E5-4727-9461-2C4F8FD044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54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DF3DA7F-A0A4-415E-456C-0DD512A2C8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BE32234-C41F-34F5-9218-0017ECEC9E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9932B9-3697-37CA-B7B8-D4B2DFD97A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72FE1F-0BA1-4266-A47F-E9563DA010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794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93E7A5-EC80-8496-5C46-910F41F552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46F082-A09D-2665-BF86-5FA592BD87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685E69-3FD5-2E3F-10A3-B7ECAD33F7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7BB22-19F7-4975-AD2C-F29632CBA8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66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D7F05-CBBE-E1C9-E02E-2BC1FB6E3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50905B-0332-B119-7BF9-7AEE65C1D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8B5467-B438-9B5D-44CD-12CB6DD5E9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32DF7C-9386-436D-AEA8-A062227B2A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07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41000">
              <a:schemeClr val="bg1">
                <a:lumMod val="65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rgbClr val="8A5C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4696C74-6879-D793-8D29-55445354B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5820237-A25F-7921-8CBA-3ACC9737B0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136C83E-E765-871E-6201-8155DA166A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2226D48-7A30-6FFD-EE77-3A46766DE24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5741168-8982-F0C3-1519-D975B8E509E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39347F1-C310-4EDD-A3DE-F433987B502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g"/><Relationship Id="rId4" Type="http://schemas.microsoft.com/office/2007/relationships/hdphoto" Target="../media/hdphoto2.wdp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Water along Putah Creek.JPG">
            <a:extLst>
              <a:ext uri="{FF2B5EF4-FFF2-40B4-BE49-F238E27FC236}">
                <a16:creationId xmlns:a16="http://schemas.microsoft.com/office/drawing/2014/main" id="{DD9AE843-1418-0854-8DA3-656037708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7522" b="9905"/>
          <a:stretch>
            <a:fillRect/>
          </a:stretch>
        </p:blipFill>
        <p:spPr bwMode="auto">
          <a:xfrm>
            <a:off x="-89451" y="-30135"/>
            <a:ext cx="12281452" cy="688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2">
            <a:extLst>
              <a:ext uri="{FF2B5EF4-FFF2-40B4-BE49-F238E27FC236}">
                <a16:creationId xmlns:a16="http://schemas.microsoft.com/office/drawing/2014/main" id="{50252992-77A3-FE69-94F5-3DB43A842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30" y="-30135"/>
            <a:ext cx="7124865" cy="3048655"/>
          </a:xfrm>
          <a:prstGeom prst="snip2DiagRect">
            <a:avLst/>
          </a:prstGeom>
          <a:solidFill>
            <a:srgbClr val="FF9900">
              <a:alpha val="50196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latin typeface="High Tower Text" pitchFamily="18" charset="0"/>
                <a:cs typeface="+mn-cs"/>
              </a:rPr>
              <a:t>UC Davis  Museum of Wildlife and Fish Biology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latin typeface="High Tower Text" pitchFamily="18" charset="0"/>
                <a:cs typeface="+mn-cs"/>
              </a:rPr>
              <a:t>Putah Creek Terrestrial Wildlife Program 2000 - 2026</a:t>
            </a:r>
          </a:p>
        </p:txBody>
      </p:sp>
      <p:pic>
        <p:nvPicPr>
          <p:cNvPr id="14" name="Picture 13" descr="Ona PCEJ WBNU 3.jpg">
            <a:extLst>
              <a:ext uri="{FF2B5EF4-FFF2-40B4-BE49-F238E27FC236}">
                <a16:creationId xmlns:a16="http://schemas.microsoft.com/office/drawing/2014/main" id="{92081693-9CB7-6F12-6692-6672B05451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7176" y="3711967"/>
            <a:ext cx="2123572" cy="3146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alifornia Grape fruit.JPG">
            <a:extLst>
              <a:ext uri="{FF2B5EF4-FFF2-40B4-BE49-F238E27FC236}">
                <a16:creationId xmlns:a16="http://schemas.microsoft.com/office/drawing/2014/main" id="{E70E43EF-51F1-DC6D-6793-AF33EB8CDCE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42215" y="3528596"/>
            <a:ext cx="2298731" cy="3127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425DE-E59D-2230-4EB2-073A88931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37" y="175281"/>
            <a:ext cx="2772279" cy="21007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C521F-88C0-E9BC-9C97-ABDF0DD01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3" t="11050" r="21431" b="20389"/>
          <a:stretch>
            <a:fillRect/>
          </a:stretch>
        </p:blipFill>
        <p:spPr>
          <a:xfrm>
            <a:off x="9398616" y="47152"/>
            <a:ext cx="2682998" cy="3311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F0924-DF58-9D9A-A904-75B9E57E9D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53" y="2276014"/>
            <a:ext cx="3172967" cy="3937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1DFF56-3619-A981-1CF3-9C05063A5B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3" t="4139" r="18367" b="11466"/>
          <a:stretch>
            <a:fillRect/>
          </a:stretch>
        </p:blipFill>
        <p:spPr>
          <a:xfrm>
            <a:off x="43140" y="2671577"/>
            <a:ext cx="2196456" cy="3310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CF3C9-F650-1305-C0DA-080A13AA8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912" y="543709"/>
            <a:ext cx="7476863" cy="5770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EDD2B5-FF41-08CD-C2D8-25AAEBA555FB}"/>
              </a:ext>
            </a:extLst>
          </p:cNvPr>
          <p:cNvSpPr txBox="1"/>
          <p:nvPr/>
        </p:nvSpPr>
        <p:spPr>
          <a:xfrm>
            <a:off x="268225" y="631873"/>
            <a:ext cx="411620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Survey Plots </a:t>
            </a:r>
          </a:p>
          <a:p>
            <a:endParaRPr lang="en-US" sz="2400" b="1" dirty="0"/>
          </a:p>
          <a:p>
            <a:endParaRPr lang="en-US" sz="2400" b="1" dirty="0"/>
          </a:p>
          <a:p>
            <a:pPr>
              <a:buFont typeface="Arial" pitchFamily="34" charset="0"/>
              <a:buChar char="•"/>
            </a:pPr>
            <a:r>
              <a:rPr lang="en-US" sz="2400" b="1" dirty="0"/>
              <a:t>Camera Stations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/>
              <a:t>Bat Acoustic Surveillance 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/>
              <a:t>Bird point counts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/>
              <a:t>Bird Transects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/>
              <a:t>Bid Nest Box Program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/>
              <a:t>Herp surveys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/>
              <a:t>Butterfly Surveys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/>
              <a:t>Native Bee surveys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/>
              <a:t>Vegetation surveys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/>
              <a:t>Small Mammal Trapping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64CF6A-DB64-7985-9BCA-8718D5C76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5" t="17562" r="18150" b="19928"/>
          <a:stretch>
            <a:fillRect/>
          </a:stretch>
        </p:blipFill>
        <p:spPr>
          <a:xfrm>
            <a:off x="9430099" y="502920"/>
            <a:ext cx="2493676" cy="2165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3015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514173C-0CF8-8B23-B908-50A6DD711C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970462"/>
              </p:ext>
            </p:extLst>
          </p:nvPr>
        </p:nvGraphicFramePr>
        <p:xfrm>
          <a:off x="3219450" y="209550"/>
          <a:ext cx="8972550" cy="6467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407D8B7-B3D0-8E04-D5D7-7A5E4AFAC451}"/>
              </a:ext>
            </a:extLst>
          </p:cNvPr>
          <p:cNvSpPr txBox="1"/>
          <p:nvPr/>
        </p:nvSpPr>
        <p:spPr>
          <a:xfrm>
            <a:off x="0" y="41352"/>
            <a:ext cx="3971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Annual Terrestrial Wildlife Workflow</a:t>
            </a:r>
          </a:p>
          <a:p>
            <a:pPr algn="ctr"/>
            <a:r>
              <a:rPr lang="en-US" sz="3200" b="1" dirty="0"/>
              <a:t>on Putah Creek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38B99-F447-F27D-7E08-02CF9AB888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3483" r="29782" b="22018"/>
          <a:stretch>
            <a:fillRect/>
          </a:stretch>
        </p:blipFill>
        <p:spPr>
          <a:xfrm>
            <a:off x="0" y="1577253"/>
            <a:ext cx="3557042" cy="5195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7B691-E81B-A13F-24A3-FEAA646C3E3F}"/>
              </a:ext>
            </a:extLst>
          </p:cNvPr>
          <p:cNvSpPr txBox="1"/>
          <p:nvPr/>
        </p:nvSpPr>
        <p:spPr>
          <a:xfrm>
            <a:off x="2766884" y="377792"/>
            <a:ext cx="345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+mn-cs"/>
              </a:rPr>
              <a:t>Staffing</a:t>
            </a:r>
          </a:p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+mn-cs"/>
              </a:rPr>
              <a:t>2025 →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9EC04-48A2-3813-124E-ECA58C271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1539737" y="-1259370"/>
            <a:ext cx="6233695" cy="7735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C51EF4-7FCC-7CC2-987B-FB6FB84BF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2" b="16059"/>
          <a:stretch>
            <a:fillRect/>
          </a:stretch>
        </p:blipFill>
        <p:spPr>
          <a:xfrm>
            <a:off x="6551215" y="3586907"/>
            <a:ext cx="1783797" cy="2201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0C2AF9-3419-BD1C-5EED-AABCF43E4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28934" r="34967" b="1792"/>
          <a:stretch>
            <a:fillRect/>
          </a:stretch>
        </p:blipFill>
        <p:spPr>
          <a:xfrm>
            <a:off x="9667539" y="122898"/>
            <a:ext cx="1901952" cy="1871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F5793F-88D1-ED8A-0C32-DAC54DBCBD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4" t="9633" r="2667" b="9633"/>
          <a:stretch>
            <a:fillRect/>
          </a:stretch>
        </p:blipFill>
        <p:spPr>
          <a:xfrm>
            <a:off x="9567084" y="2435581"/>
            <a:ext cx="2102864" cy="1596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D72AE1-E11B-2E47-26B9-ADFAFAAA4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15" y="423440"/>
            <a:ext cx="1592636" cy="2123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714B01-045A-8FC4-8592-D423CE5E0F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2" t="4661" b="13158"/>
          <a:stretch/>
        </p:blipFill>
        <p:spPr>
          <a:xfrm rot="5400000">
            <a:off x="9682740" y="4642145"/>
            <a:ext cx="1871549" cy="157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7BEF2A-8DED-92D2-8C96-EAAFB115DA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66" y="1876897"/>
            <a:ext cx="1783798" cy="281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1B32C4-D692-D413-9CC0-414598184B43}"/>
              </a:ext>
            </a:extLst>
          </p:cNvPr>
          <p:cNvSpPr txBox="1"/>
          <p:nvPr/>
        </p:nvSpPr>
        <p:spPr>
          <a:xfrm>
            <a:off x="9536455" y="6365770"/>
            <a:ext cx="2181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Misc Survey Teams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8F1EAC-4073-DB47-9208-117F0F9074AE}"/>
              </a:ext>
            </a:extLst>
          </p:cNvPr>
          <p:cNvSpPr txBox="1"/>
          <p:nvPr/>
        </p:nvSpPr>
        <p:spPr>
          <a:xfrm>
            <a:off x="9644862" y="4032505"/>
            <a:ext cx="192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Nest Box Teams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DB0481-D3FE-FA95-F748-071EF2C61F12}"/>
              </a:ext>
            </a:extLst>
          </p:cNvPr>
          <p:cNvSpPr txBox="1"/>
          <p:nvPr/>
        </p:nvSpPr>
        <p:spPr>
          <a:xfrm>
            <a:off x="9544951" y="1963802"/>
            <a:ext cx="2164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Avian Survey Team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4333BE-60C0-1EF9-DA23-3C84F6477F27}"/>
              </a:ext>
            </a:extLst>
          </p:cNvPr>
          <p:cNvSpPr txBox="1"/>
          <p:nvPr/>
        </p:nvSpPr>
        <p:spPr>
          <a:xfrm>
            <a:off x="6632634" y="5905926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Maggie Borda</a:t>
            </a:r>
          </a:p>
          <a:p>
            <a:r>
              <a:rPr lang="en-US" dirty="0"/>
              <a:t>PC Biologist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A46D18-4C3A-5664-3B1F-E6F1FAE060A0}"/>
              </a:ext>
            </a:extLst>
          </p:cNvPr>
          <p:cNvSpPr txBox="1"/>
          <p:nvPr/>
        </p:nvSpPr>
        <p:spPr>
          <a:xfrm>
            <a:off x="3707381" y="4940072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Andy Engilis</a:t>
            </a:r>
          </a:p>
          <a:p>
            <a:r>
              <a:rPr lang="en-US" dirty="0"/>
              <a:t>        PI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32DDAC-FDD3-5504-D4EA-59203C7B1861}"/>
              </a:ext>
            </a:extLst>
          </p:cNvPr>
          <p:cNvSpPr txBox="1"/>
          <p:nvPr/>
        </p:nvSpPr>
        <p:spPr>
          <a:xfrm>
            <a:off x="6426894" y="2664747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Amanda Kindel</a:t>
            </a:r>
          </a:p>
          <a:p>
            <a:r>
              <a:rPr lang="en-US" dirty="0"/>
              <a:t>Research Biologist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37F05-740B-6622-77F4-E2B9B33F6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D0E436-13DD-476D-A50F-022B616168B5}"/>
              </a:ext>
            </a:extLst>
          </p:cNvPr>
          <p:cNvSpPr txBox="1"/>
          <p:nvPr/>
        </p:nvSpPr>
        <p:spPr>
          <a:xfrm>
            <a:off x="288323" y="2124121"/>
            <a:ext cx="1375791" cy="65046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Surveys Assigned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D8A888-0D38-229A-864F-562D0E2F92D1}"/>
              </a:ext>
            </a:extLst>
          </p:cNvPr>
          <p:cNvSpPr txBox="1"/>
          <p:nvPr/>
        </p:nvSpPr>
        <p:spPr>
          <a:xfrm>
            <a:off x="2404588" y="2069020"/>
            <a:ext cx="2790825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Conduct avian and other surveys as scheduled. Use of Data Sheets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6D716E-3653-7814-C880-B304358EABC7}"/>
              </a:ext>
            </a:extLst>
          </p:cNvPr>
          <p:cNvSpPr txBox="1"/>
          <p:nvPr/>
        </p:nvSpPr>
        <p:spPr>
          <a:xfrm>
            <a:off x="3342338" y="4054751"/>
            <a:ext cx="2079435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Data Sheets (hard copies) turned-in to central Museum Folders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C2F03-1E43-1633-26E4-16098A11F97B}"/>
              </a:ext>
            </a:extLst>
          </p:cNvPr>
          <p:cNvSpPr txBox="1"/>
          <p:nvPr/>
        </p:nvSpPr>
        <p:spPr>
          <a:xfrm>
            <a:off x="6221920" y="5746075"/>
            <a:ext cx="2790825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Scan Data Sheets for digital copies, archive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22DABB-4FE0-7E4A-A47E-9AD4CE43A918}"/>
              </a:ext>
            </a:extLst>
          </p:cNvPr>
          <p:cNvSpPr txBox="1"/>
          <p:nvPr/>
        </p:nvSpPr>
        <p:spPr>
          <a:xfrm>
            <a:off x="5890331" y="1784420"/>
            <a:ext cx="2604609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Data Entry into Excel Spreadsheet files (stored on main computers, backed up to cloud storage)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7A59A1-B7D0-9BFF-6569-DD5714A7CB33}"/>
              </a:ext>
            </a:extLst>
          </p:cNvPr>
          <p:cNvSpPr txBox="1"/>
          <p:nvPr/>
        </p:nvSpPr>
        <p:spPr>
          <a:xfrm>
            <a:off x="9271872" y="2069020"/>
            <a:ext cx="2790825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Truth Data Entry different team members than those who entered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F015C-6469-AC77-4ABC-2F9302C86AB9}"/>
              </a:ext>
            </a:extLst>
          </p:cNvPr>
          <p:cNvSpPr txBox="1"/>
          <p:nvPr/>
        </p:nvSpPr>
        <p:spPr>
          <a:xfrm>
            <a:off x="187833" y="113094"/>
            <a:ext cx="12068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Workflow for Data Capture and Management</a:t>
            </a:r>
          </a:p>
          <a:p>
            <a:pPr algn="ctr"/>
            <a:r>
              <a:rPr lang="en-US" sz="3200" b="1" dirty="0"/>
              <a:t>on Putah Creek – Terrestrial Wildlife Surveys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6DA979-2832-A4F9-0696-F877495BC5A3}"/>
              </a:ext>
            </a:extLst>
          </p:cNvPr>
          <p:cNvSpPr txBox="1"/>
          <p:nvPr/>
        </p:nvSpPr>
        <p:spPr>
          <a:xfrm>
            <a:off x="9252386" y="4122446"/>
            <a:ext cx="2790825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Archive data as hard copies, digital files in multiple hard drives and cloud-based storage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95348E3-6A7E-A01F-A5A6-7D3550C87946}"/>
              </a:ext>
            </a:extLst>
          </p:cNvPr>
          <p:cNvSpPr/>
          <p:nvPr/>
        </p:nvSpPr>
        <p:spPr>
          <a:xfrm>
            <a:off x="1755459" y="2284761"/>
            <a:ext cx="557784" cy="3657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CD6BFD1-23B2-4BB7-F949-B31B6E2CA130}"/>
              </a:ext>
            </a:extLst>
          </p:cNvPr>
          <p:cNvSpPr/>
          <p:nvPr/>
        </p:nvSpPr>
        <p:spPr>
          <a:xfrm rot="18564900">
            <a:off x="5291937" y="3492617"/>
            <a:ext cx="770502" cy="3657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E29691B-8B85-CE60-0260-3F11FD665014}"/>
              </a:ext>
            </a:extLst>
          </p:cNvPr>
          <p:cNvSpPr/>
          <p:nvPr/>
        </p:nvSpPr>
        <p:spPr>
          <a:xfrm>
            <a:off x="8620980" y="2336457"/>
            <a:ext cx="557784" cy="3657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13A27A6-D891-EB06-AED7-4345B744096A}"/>
              </a:ext>
            </a:extLst>
          </p:cNvPr>
          <p:cNvSpPr/>
          <p:nvPr/>
        </p:nvSpPr>
        <p:spPr>
          <a:xfrm rot="5400000">
            <a:off x="3698003" y="3340671"/>
            <a:ext cx="823584" cy="3657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7BDBC65-9E95-8C2C-29B2-E7633390626E}"/>
              </a:ext>
            </a:extLst>
          </p:cNvPr>
          <p:cNvSpPr/>
          <p:nvPr/>
        </p:nvSpPr>
        <p:spPr>
          <a:xfrm rot="1904602">
            <a:off x="5363719" y="5340940"/>
            <a:ext cx="823584" cy="3657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9E8A363-8F0F-A1ED-6063-D1FDCB22CB8D}"/>
              </a:ext>
            </a:extLst>
          </p:cNvPr>
          <p:cNvSpPr/>
          <p:nvPr/>
        </p:nvSpPr>
        <p:spPr>
          <a:xfrm rot="5400000">
            <a:off x="10164053" y="3380862"/>
            <a:ext cx="823584" cy="3657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D05AB6-E507-6668-D134-67453A96A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7" y="2992350"/>
            <a:ext cx="2911143" cy="3752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44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41675-993D-EA40-A44B-B1CC6AA9B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rrow: Right 20">
            <a:extLst>
              <a:ext uri="{FF2B5EF4-FFF2-40B4-BE49-F238E27FC236}">
                <a16:creationId xmlns:a16="http://schemas.microsoft.com/office/drawing/2014/main" id="{A4FFBE50-ABAF-06AB-6306-ADF0593CA030}"/>
              </a:ext>
            </a:extLst>
          </p:cNvPr>
          <p:cNvSpPr/>
          <p:nvPr/>
        </p:nvSpPr>
        <p:spPr>
          <a:xfrm rot="5400000">
            <a:off x="3979288" y="3766271"/>
            <a:ext cx="2199859" cy="3657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25D9E-F9BD-9058-52A6-3B8D6736E344}"/>
              </a:ext>
            </a:extLst>
          </p:cNvPr>
          <p:cNvSpPr txBox="1"/>
          <p:nvPr/>
        </p:nvSpPr>
        <p:spPr>
          <a:xfrm>
            <a:off x="327942" y="1307535"/>
            <a:ext cx="232627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Nest Box Monitoring </a:t>
            </a:r>
          </a:p>
          <a:p>
            <a:r>
              <a:rPr lang="en-US" dirty="0"/>
              <a:t>Teams Assembled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0C1C5-53FD-2C01-1355-BE3F1A6CA989}"/>
              </a:ext>
            </a:extLst>
          </p:cNvPr>
          <p:cNvSpPr txBox="1"/>
          <p:nvPr/>
        </p:nvSpPr>
        <p:spPr>
          <a:xfrm>
            <a:off x="187903" y="3072641"/>
            <a:ext cx="2790825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Monitor Nest Boxes</a:t>
            </a:r>
          </a:p>
          <a:p>
            <a:r>
              <a:rPr lang="en-US" dirty="0"/>
              <a:t>Weekly logs, develop data sheets for each nest box (approx. 200).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19803-1FED-70C4-54DF-921EB9CDF001}"/>
              </a:ext>
            </a:extLst>
          </p:cNvPr>
          <p:cNvSpPr txBox="1"/>
          <p:nvPr/>
        </p:nvSpPr>
        <p:spPr>
          <a:xfrm>
            <a:off x="3375815" y="5115607"/>
            <a:ext cx="3533301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Data Entry into Excel Spreadsheet files (stored on main computers, backed up to cloud storage, and external hard drive.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9A7A4F-6647-D09D-009B-8CF60B7028E4}"/>
              </a:ext>
            </a:extLst>
          </p:cNvPr>
          <p:cNvSpPr txBox="1"/>
          <p:nvPr/>
        </p:nvSpPr>
        <p:spPr>
          <a:xfrm>
            <a:off x="3513750" y="1305366"/>
            <a:ext cx="3293969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Develop comprehensive logs for each nest when eggs hatch (entered and Maintained on One Drive in an excel format (Proofed weekly)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79588E-FCD7-504B-F6D7-E8E6C97275B6}"/>
              </a:ext>
            </a:extLst>
          </p:cNvPr>
          <p:cNvSpPr txBox="1"/>
          <p:nvPr/>
        </p:nvSpPr>
        <p:spPr>
          <a:xfrm>
            <a:off x="0" y="48765"/>
            <a:ext cx="9045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Workflow for Data Capture and Management</a:t>
            </a:r>
          </a:p>
          <a:p>
            <a:pPr algn="ctr"/>
            <a:r>
              <a:rPr lang="en-US" sz="3200" b="1" dirty="0"/>
              <a:t>on Putah Creek Nest Boxes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16799B-8FF1-1E6F-FEE1-414A2D93FADA}"/>
              </a:ext>
            </a:extLst>
          </p:cNvPr>
          <p:cNvSpPr txBox="1"/>
          <p:nvPr/>
        </p:nvSpPr>
        <p:spPr>
          <a:xfrm>
            <a:off x="8280849" y="5461259"/>
            <a:ext cx="3356483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Truth Data Entry different team members than those who entered data  Archive in multiple sites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CDF9FC-B7B3-FD0C-E6A5-E3383E60932A}"/>
              </a:ext>
            </a:extLst>
          </p:cNvPr>
          <p:cNvSpPr txBox="1"/>
          <p:nvPr/>
        </p:nvSpPr>
        <p:spPr>
          <a:xfrm>
            <a:off x="4278967" y="3081832"/>
            <a:ext cx="176352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Bird Banding (May-July)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6DC556-E3A2-BB08-8539-C3E00367EB7D}"/>
              </a:ext>
            </a:extLst>
          </p:cNvPr>
          <p:cNvSpPr txBox="1"/>
          <p:nvPr/>
        </p:nvSpPr>
        <p:spPr>
          <a:xfrm>
            <a:off x="8304274" y="3640364"/>
            <a:ext cx="2358827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Banding Records to USGS Banding Office. Archived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90ED73-1AA0-7960-C230-617F83DD3EC8}"/>
              </a:ext>
            </a:extLst>
          </p:cNvPr>
          <p:cNvSpPr txBox="1"/>
          <p:nvPr/>
        </p:nvSpPr>
        <p:spPr>
          <a:xfrm>
            <a:off x="3772903" y="3966668"/>
            <a:ext cx="2790825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Data and Banding sheets turned in and scanned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EF0F6D-79CC-B516-E233-15604C1E7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5" t="2524" r="-1" b="27133"/>
          <a:stretch>
            <a:fillRect/>
          </a:stretch>
        </p:blipFill>
        <p:spPr>
          <a:xfrm rot="19972359">
            <a:off x="6750649" y="570352"/>
            <a:ext cx="4935435" cy="2580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AF10C7A5-6C39-E2AB-F661-140BEEBC8290}"/>
              </a:ext>
            </a:extLst>
          </p:cNvPr>
          <p:cNvSpPr/>
          <p:nvPr/>
        </p:nvSpPr>
        <p:spPr>
          <a:xfrm rot="5400000">
            <a:off x="988644" y="2272943"/>
            <a:ext cx="823584" cy="3657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99B9B38-4217-6C55-4350-C7CAFF8DDF7F}"/>
              </a:ext>
            </a:extLst>
          </p:cNvPr>
          <p:cNvSpPr/>
          <p:nvPr/>
        </p:nvSpPr>
        <p:spPr>
          <a:xfrm rot="1019349">
            <a:off x="3054288" y="4161273"/>
            <a:ext cx="643055" cy="3657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34927D3-A230-8487-73F2-15317365878A}"/>
              </a:ext>
            </a:extLst>
          </p:cNvPr>
          <p:cNvSpPr/>
          <p:nvPr/>
        </p:nvSpPr>
        <p:spPr>
          <a:xfrm rot="20083691">
            <a:off x="6842999" y="4670885"/>
            <a:ext cx="1428116" cy="3657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6BDAFC8-4873-853D-7786-C77D311A33E5}"/>
              </a:ext>
            </a:extLst>
          </p:cNvPr>
          <p:cNvSpPr/>
          <p:nvPr/>
        </p:nvSpPr>
        <p:spPr>
          <a:xfrm rot="1877412">
            <a:off x="6859263" y="5317014"/>
            <a:ext cx="1461582" cy="365759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34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750835-BD60-C95B-3D6E-2DD356139B03}"/>
              </a:ext>
            </a:extLst>
          </p:cNvPr>
          <p:cNvSpPr txBox="1"/>
          <p:nvPr/>
        </p:nvSpPr>
        <p:spPr>
          <a:xfrm>
            <a:off x="3028493" y="414350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Archived Data Sets include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5E90D-E6C3-D83F-5C4F-23F1433F302A}"/>
              </a:ext>
            </a:extLst>
          </p:cNvPr>
          <p:cNvSpPr txBox="1"/>
          <p:nvPr/>
        </p:nvSpPr>
        <p:spPr>
          <a:xfrm>
            <a:off x="924160" y="1427967"/>
            <a:ext cx="924697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Seasonal Bird Surveys – 				20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Bird Nest Box Productivity – 			25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Breeding Bird Atlas – 				10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Mammal Camera Trap Data – 			  2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Bat Diversity Data – 				  2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Yolo Bypass Avian Productivity – 		  3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Diversity of Native Bees – 			  1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Diversity of Butterflies – 				  3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Isotope data on birds – 				  3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Herpetological Surveys – 				  2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Incidental Observation Datasets – 		25 years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5" name="TextBox 4">
            <a:extLst>
              <a:ext uri="{FF2B5EF4-FFF2-40B4-BE49-F238E27FC236}">
                <a16:creationId xmlns:a16="http://schemas.microsoft.com/office/drawing/2014/main" id="{D0F6890E-FFDE-C029-3420-6C77A293A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96" y="70660"/>
            <a:ext cx="22962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/>
              <a:t>Data Management</a:t>
            </a:r>
          </a:p>
          <a:p>
            <a:pPr algn="ctr" eaLnBrk="1" hangingPunct="1"/>
            <a:r>
              <a:rPr lang="en-US" altLang="en-US" sz="1600" b="1" dirty="0"/>
              <a:t>Visualization &amp;</a:t>
            </a:r>
          </a:p>
          <a:p>
            <a:pPr algn="ctr" eaLnBrk="1" hangingPunct="1"/>
            <a:r>
              <a:rPr lang="en-US" altLang="en-US" sz="1600" b="1" dirty="0"/>
              <a:t>Analysis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CCD99E-9F90-72BC-9411-7E2D71D44213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099974" y="1773836"/>
            <a:ext cx="4507856" cy="653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88448A-36BD-592A-20EC-DCBECF5E1BA2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3099974" y="1839151"/>
            <a:ext cx="2211820" cy="16738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06F560-87D4-B504-75C1-DA8AEE4B3512}"/>
              </a:ext>
            </a:extLst>
          </p:cNvPr>
          <p:cNvCxnSpPr>
            <a:cxnSpLocks/>
          </p:cNvCxnSpPr>
          <p:nvPr/>
        </p:nvCxnSpPr>
        <p:spPr>
          <a:xfrm>
            <a:off x="1681722" y="2791645"/>
            <a:ext cx="0" cy="10139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369" name="TextBox 27">
            <a:extLst>
              <a:ext uri="{FF2B5EF4-FFF2-40B4-BE49-F238E27FC236}">
                <a16:creationId xmlns:a16="http://schemas.microsoft.com/office/drawing/2014/main" id="{D328D000-3B3D-F5EF-46D8-065AECC4A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1016" y="567499"/>
            <a:ext cx="204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/>
              <a:t>Annual Reports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297DCF-2E7B-944F-95B7-F3EE80D17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1" r="1646"/>
          <a:stretch/>
        </p:blipFill>
        <p:spPr>
          <a:xfrm>
            <a:off x="258586" y="4254110"/>
            <a:ext cx="3329195" cy="968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8A5323-1F83-38DA-ECB2-D4D93888B688}"/>
              </a:ext>
            </a:extLst>
          </p:cNvPr>
          <p:cNvSpPr txBox="1"/>
          <p:nvPr/>
        </p:nvSpPr>
        <p:spPr>
          <a:xfrm>
            <a:off x="5426181" y="5615500"/>
            <a:ext cx="2019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Outreach  Blog,  Social Media, Media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0976EC-F642-05D3-223E-EA2CAB4C2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295" y="979872"/>
            <a:ext cx="1809203" cy="243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5BBF64-BA8D-4616-5C9D-A094F85C3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0232">
            <a:off x="7911319" y="360649"/>
            <a:ext cx="1809203" cy="252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D829AF-4F5E-D947-3224-3944D5A1E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5" y="905060"/>
            <a:ext cx="2807549" cy="1868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9AD5A8-446F-EBF3-5877-909DA878F0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0546" y="4568381"/>
            <a:ext cx="1870437" cy="210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A49F52-57F7-2305-7A7C-0FF4949781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8761" y="2923774"/>
            <a:ext cx="1870437" cy="250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9F7295-E5FD-9FDD-B83C-CFEA9AA4A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42" y="5480993"/>
            <a:ext cx="2613621" cy="1192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27">
            <a:extLst>
              <a:ext uri="{FF2B5EF4-FFF2-40B4-BE49-F238E27FC236}">
                <a16:creationId xmlns:a16="http://schemas.microsoft.com/office/drawing/2014/main" id="{2C3F369C-C459-790C-FF60-57CAF8BAE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59" y="3805613"/>
            <a:ext cx="204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/>
              <a:t>Publications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2749F5-B7A5-F696-C14D-836BA057E227}"/>
              </a:ext>
            </a:extLst>
          </p:cNvPr>
          <p:cNvSpPr/>
          <p:nvPr/>
        </p:nvSpPr>
        <p:spPr>
          <a:xfrm>
            <a:off x="1209884" y="4636008"/>
            <a:ext cx="10156107" cy="20848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09885" y="0"/>
            <a:ext cx="977222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Longevity is the key to </a:t>
            </a:r>
          </a:p>
          <a:p>
            <a:pPr algn="ctr"/>
            <a:r>
              <a:rPr lang="en-US" sz="3600" b="1" dirty="0"/>
              <a:t>Understanding and Documentation</a:t>
            </a:r>
            <a:endParaRPr lang="en-US" dirty="0"/>
          </a:p>
          <a:p>
            <a:endParaRPr lang="en-US" dirty="0"/>
          </a:p>
          <a:p>
            <a:r>
              <a:rPr lang="en-US" sz="3600" b="1" dirty="0"/>
              <a:t>25+ Years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Informs spatial and temporal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Provides meaningful data to mangers and landowners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Expands scientific inquiry to explore other limiting factors for wildlife along the creek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Expands role of monitoring team in restoration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Examines impacts of water and climate on wildlife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BDE6521-7690-85A5-004A-33FB6509C3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8653477"/>
              </p:ext>
            </p:extLst>
          </p:nvPr>
        </p:nvGraphicFramePr>
        <p:xfrm>
          <a:off x="1039283" y="4736592"/>
          <a:ext cx="10326708" cy="1833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4F570-7DEB-4F42-C15B-B64886AB0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C23ADA-6FD1-B910-8CFE-4A750269FEDC}"/>
              </a:ext>
            </a:extLst>
          </p:cNvPr>
          <p:cNvSpPr txBox="1"/>
          <p:nvPr/>
        </p:nvSpPr>
        <p:spPr>
          <a:xfrm>
            <a:off x="1473896" y="461795"/>
            <a:ext cx="92442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Biomonitoring and Restoration Programs on Putah Creek serves as a model program for linking wildlife evaluation and science with landscape restoration and watershed planning</a:t>
            </a:r>
          </a:p>
        </p:txBody>
      </p:sp>
      <p:pic>
        <p:nvPicPr>
          <p:cNvPr id="2" name="20200422_090644">
            <a:hlinkClick r:id="" action="ppaction://media"/>
            <a:extLst>
              <a:ext uri="{FF2B5EF4-FFF2-40B4-BE49-F238E27FC236}">
                <a16:creationId xmlns:a16="http://schemas.microsoft.com/office/drawing/2014/main" id="{45B9AAED-4D0C-BE25-9CC4-4350A49989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5311" y="2686953"/>
            <a:ext cx="7641378" cy="37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2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1CBEA62-970B-8535-AED2-EF148913E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441" y="1431364"/>
            <a:ext cx="783387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alifornian FB" panose="0207040306080B030204" pitchFamily="18" charset="0"/>
              </a:rPr>
              <a:t>Evaluate the quality and importance of Putah Creek’s riparian habitat and its contribution as a resource to the Central Valley landscape.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800" b="1" dirty="0">
              <a:latin typeface="Californian FB" panose="0207040306080B030204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alifornian FB" panose="0207040306080B030204" pitchFamily="18" charset="0"/>
              </a:rPr>
              <a:t>Measure wildlife response to restoration efforts and provide adaptive management recommendations to managers and landowners for habitat enhancement.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800" b="1" dirty="0">
              <a:latin typeface="Californian FB" panose="0207040306080B030204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Californian FB" panose="0207040306080B030204" pitchFamily="18" charset="0"/>
              </a:rPr>
              <a:t>Improve scientific understanding of physical and biotic relationships for Central Valley riparian habitats.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6F6BFC35-1A7A-74E5-8AEE-0C5F69A7E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000" y="163657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latin typeface="Californian FB" panose="0207040306080B030204" pitchFamily="18" charset="0"/>
              </a:rPr>
              <a:t>Putah Creek Terrestrial </a:t>
            </a:r>
          </a:p>
          <a:p>
            <a:pPr algn="ctr" eaLnBrk="1" hangingPunct="1"/>
            <a:r>
              <a:rPr lang="en-US" altLang="en-US" sz="3600" b="1" dirty="0">
                <a:latin typeface="Californian FB" panose="0207040306080B030204" pitchFamily="18" charset="0"/>
              </a:rPr>
              <a:t>Terrestrial Wildlife Monitoring Effort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8B174-777A-8D9F-C9B6-5A55689B5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998"/>
            <a:ext cx="3997018" cy="5185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8E73151-E4DB-DFD3-7E95-1258E0D34F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3296" y="128334"/>
            <a:ext cx="10972800" cy="1143000"/>
          </a:xfrm>
        </p:spPr>
        <p:txBody>
          <a:bodyPr/>
          <a:lstStyle/>
          <a:p>
            <a:r>
              <a:rPr lang="en-US" altLang="en-US" sz="3600" b="1" dirty="0">
                <a:latin typeface="Californian FB" panose="0207040306080B030204" pitchFamily="18" charset="0"/>
                <a:cs typeface="Times New Roman" panose="02020603050405020304" pitchFamily="18" charset="0"/>
              </a:rPr>
              <a:t>25 Years of Monitoring Support Habitat Goals for Putah Creek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4CAEEFC-B107-EB46-2713-AABE79C1F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8962" y="1453466"/>
            <a:ext cx="9588300" cy="28834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b="1" dirty="0">
                <a:latin typeface="Californian FB" panose="0207040306080B030204" pitchFamily="18" charset="0"/>
                <a:cs typeface="Times New Roman" panose="02020603050405020304" pitchFamily="18" charset="0"/>
              </a:rPr>
              <a:t>Develop ecologically sound and economically viable projects for protecting and enhancing Putah Creek’s natural resources.</a:t>
            </a:r>
          </a:p>
          <a:p>
            <a:pPr>
              <a:lnSpc>
                <a:spcPct val="90000"/>
              </a:lnSpc>
            </a:pPr>
            <a:endParaRPr lang="en-US" altLang="en-US" sz="2400" b="1" dirty="0">
              <a:latin typeface="Californian FB" panose="0207040306080B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b="1" dirty="0">
                <a:latin typeface="Californian FB" panose="0207040306080B030204" pitchFamily="18" charset="0"/>
                <a:cs typeface="Times New Roman" panose="02020603050405020304" pitchFamily="18" charset="0"/>
              </a:rPr>
              <a:t>Advance the science and practice of restoration ecology through a partnership of community-based projects along the creek.</a:t>
            </a:r>
          </a:p>
          <a:p>
            <a:pPr>
              <a:lnSpc>
                <a:spcPct val="90000"/>
              </a:lnSpc>
            </a:pPr>
            <a:endParaRPr lang="en-US" altLang="en-US" sz="2400" b="1" dirty="0">
              <a:latin typeface="Californian FB" panose="0207040306080B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b="1" dirty="0">
                <a:latin typeface="Californian FB" panose="0207040306080B030204" pitchFamily="18" charset="0"/>
                <a:cs typeface="Times New Roman" panose="02020603050405020304" pitchFamily="18" charset="0"/>
              </a:rPr>
              <a:t>Advance training opportunities for undergraduate students</a:t>
            </a:r>
          </a:p>
          <a:p>
            <a:pPr>
              <a:lnSpc>
                <a:spcPct val="90000"/>
              </a:lnSpc>
            </a:pPr>
            <a:endParaRPr lang="en-US" altLang="en-US" sz="2800" dirty="0">
              <a:latin typeface="Californian FB" panose="0207040306080B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65AA54-0085-F28C-30B2-2B1559A24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/>
          <a:stretch>
            <a:fillRect/>
          </a:stretch>
        </p:blipFill>
        <p:spPr>
          <a:xfrm>
            <a:off x="4111059" y="4548651"/>
            <a:ext cx="4028188" cy="2103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938444-9B28-6772-9D52-C0A40A017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20559" b="8930"/>
          <a:stretch>
            <a:fillRect/>
          </a:stretch>
        </p:blipFill>
        <p:spPr>
          <a:xfrm>
            <a:off x="8247318" y="4625754"/>
            <a:ext cx="3766007" cy="2026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1E753-75C5-F15D-CD54-EF2DF0B59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t="5033" r="5757" b="5033"/>
          <a:stretch>
            <a:fillRect/>
          </a:stretch>
        </p:blipFill>
        <p:spPr>
          <a:xfrm>
            <a:off x="327288" y="4548650"/>
            <a:ext cx="3675700" cy="2103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1451" y="287252"/>
            <a:ext cx="7263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cs typeface="Arial" charset="0"/>
              </a:rPr>
              <a:t>Monitoring a Novel Ecosystem: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38940" y="1405212"/>
            <a:ext cx="8224960" cy="4804451"/>
            <a:chOff x="368365" y="1991368"/>
            <a:chExt cx="8224960" cy="4025936"/>
          </a:xfrm>
        </p:grpSpPr>
        <p:sp>
          <p:nvSpPr>
            <p:cNvPr id="2" name="TextBox 1"/>
            <p:cNvSpPr txBox="1"/>
            <p:nvPr/>
          </p:nvSpPr>
          <p:spPr>
            <a:xfrm>
              <a:off x="368365" y="1991368"/>
              <a:ext cx="2898710" cy="36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prstClr val="black"/>
                  </a:solidFill>
                  <a:cs typeface="Arial" charset="0"/>
                </a:rPr>
                <a:t>Understand: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prstClr val="black"/>
                  </a:solidFill>
                  <a:cs typeface="Arial" charset="0"/>
                </a:rPr>
                <a:t>Study: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prstClr val="black"/>
                  </a:solidFill>
                  <a:cs typeface="Arial" charset="0"/>
                </a:rPr>
                <a:t>Inform: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prstClr val="black"/>
                  </a:solidFill>
                  <a:cs typeface="Arial" charset="0"/>
                </a:rPr>
                <a:t>Goal: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645472" y="1991368"/>
              <a:ext cx="47163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i="1" dirty="0">
                  <a:solidFill>
                    <a:prstClr val="black"/>
                  </a:solidFill>
                  <a:cs typeface="Arial" charset="0"/>
                </a:rPr>
                <a:t>Define Existing Biodiversity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709964" y="3075244"/>
              <a:ext cx="564770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i="1" dirty="0">
                  <a:solidFill>
                    <a:prstClr val="black"/>
                  </a:solidFill>
                  <a:cs typeface="Arial" charset="0"/>
                </a:rPr>
                <a:t>Ecological and Temporal Patterns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709964" y="4144503"/>
              <a:ext cx="6386309" cy="438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i="1" dirty="0">
                  <a:solidFill>
                    <a:prstClr val="black"/>
                  </a:solidFill>
                  <a:cs typeface="Arial" charset="0"/>
                </a:rPr>
                <a:t>Inform Restoration and Management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611500" y="5063197"/>
              <a:ext cx="698182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i="1" dirty="0">
                  <a:solidFill>
                    <a:prstClr val="black"/>
                  </a:solidFill>
                  <a:cs typeface="Arial" charset="0"/>
                </a:rPr>
                <a:t>Sustaining Biodiversity -- even if it is different from what it was originally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1922550" y="1169397"/>
            <a:ext cx="83469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erson writing on a clipboard&#10;&#10;Description automatically generated">
            <a:extLst>
              <a:ext uri="{FF2B5EF4-FFF2-40B4-BE49-F238E27FC236}">
                <a16:creationId xmlns:a16="http://schemas.microsoft.com/office/drawing/2014/main" id="{0EE824EB-E04A-4073-4852-129802984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t="8195" r="36598"/>
          <a:stretch/>
        </p:blipFill>
        <p:spPr>
          <a:xfrm>
            <a:off x="8127263" y="1652294"/>
            <a:ext cx="3722110" cy="399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CALFED Watershed 2008 Monitoring Project Flow_1-14-09.gif">
            <a:extLst>
              <a:ext uri="{FF2B5EF4-FFF2-40B4-BE49-F238E27FC236}">
                <a16:creationId xmlns:a16="http://schemas.microsoft.com/office/drawing/2014/main" id="{B5D023DD-4585-76C6-45D6-B228481D04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" b="5159"/>
          <a:stretch>
            <a:fillRect/>
          </a:stretch>
        </p:blipFill>
        <p:spPr bwMode="auto">
          <a:xfrm>
            <a:off x="408065" y="96363"/>
            <a:ext cx="5451597" cy="645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>
            <a:extLst>
              <a:ext uri="{FF2B5EF4-FFF2-40B4-BE49-F238E27FC236}">
                <a16:creationId xmlns:a16="http://schemas.microsoft.com/office/drawing/2014/main" id="{ACAAAC87-AE39-6247-C5CA-593BF07A1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064" y="173736"/>
            <a:ext cx="503365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/>
              <a:t>Flowchart for Putah Creek Wildlife Tracking Effort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E0E519-F160-E941-6E0D-BA7B9241C2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4"/>
          <a:stretch/>
        </p:blipFill>
        <p:spPr>
          <a:xfrm>
            <a:off x="7199586" y="2012699"/>
            <a:ext cx="3855510" cy="441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4">
            <a:extLst>
              <a:ext uri="{FF2B5EF4-FFF2-40B4-BE49-F238E27FC236}">
                <a16:creationId xmlns:a16="http://schemas.microsoft.com/office/drawing/2014/main" id="{398BFF19-D5C3-5930-295D-B1CB5C464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744" y="246234"/>
            <a:ext cx="662989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DESCRIPTIVE PHASE</a:t>
            </a:r>
          </a:p>
          <a:p>
            <a:pPr algn="ctr" eaLnBrk="1" hangingPunct="1"/>
            <a:endParaRPr lang="en-US" altLang="en-US" sz="3200" b="1" dirty="0"/>
          </a:p>
          <a:p>
            <a:pPr algn="ctr" eaLnBrk="1" hangingPunct="1"/>
            <a:r>
              <a:rPr lang="en-US" altLang="en-US" sz="3200" b="1" dirty="0"/>
              <a:t>COMPLETED by 2010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DDF7E-8ECD-584A-D8E9-D5F69161EA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6" t="27827" r="15351" b="11676"/>
          <a:stretch/>
        </p:blipFill>
        <p:spPr>
          <a:xfrm>
            <a:off x="1133358" y="1031064"/>
            <a:ext cx="2884673" cy="2079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5DA69-59D4-87D5-5F99-EA03DFE08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50"/>
          <a:stretch/>
        </p:blipFill>
        <p:spPr>
          <a:xfrm>
            <a:off x="4987410" y="2470829"/>
            <a:ext cx="5677003" cy="357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1152D-7C39-9E80-5DBC-A9BAD4B46C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4" t="36507" r="40713" b="26196"/>
          <a:stretch/>
        </p:blipFill>
        <p:spPr>
          <a:xfrm>
            <a:off x="1209471" y="3429000"/>
            <a:ext cx="2570816" cy="27989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62761" y="191104"/>
            <a:ext cx="9029015" cy="88551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Descriptive phase documented diversity found on Putah Creek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3"/>
          </p:nvPr>
        </p:nvGraphicFramePr>
        <p:xfrm>
          <a:off x="923926" y="1133181"/>
          <a:ext cx="9744074" cy="5380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2640037" y="6144213"/>
            <a:ext cx="8027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+mj-lt"/>
                <a:cs typeface="Arial" charset="0"/>
              </a:rPr>
              <a:t>New combinations of species, native and non-native</a:t>
            </a: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 flipV="1">
            <a:off x="5736049" y="1286844"/>
            <a:ext cx="0" cy="449453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75265" y="162116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PLANTS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5952" y="16211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3391943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8DE683-CEEA-3F1B-3859-1D2F0B7C2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1556"/>
            <a:ext cx="10972800" cy="1143000"/>
          </a:xfrm>
        </p:spPr>
        <p:txBody>
          <a:bodyPr/>
          <a:lstStyle/>
          <a:p>
            <a:r>
              <a:rPr lang="en-US" dirty="0"/>
              <a:t>In new Phase of Understanding </a:t>
            </a:r>
            <a:br>
              <a:rPr lang="en-US" dirty="0"/>
            </a:br>
            <a:r>
              <a:rPr lang="en-US" dirty="0"/>
              <a:t>Diversity and Response to Restoration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B287C1A-93A3-4B9C-1195-8807665A8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0923" y="1533906"/>
            <a:ext cx="9143985" cy="514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0BB2E-5132-F622-3B16-DEF82AA5A38B}"/>
              </a:ext>
            </a:extLst>
          </p:cNvPr>
          <p:cNvSpPr txBox="1"/>
          <p:nvPr/>
        </p:nvSpPr>
        <p:spPr>
          <a:xfrm>
            <a:off x="3050743" y="5926900"/>
            <a:ext cx="7132348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33" dirty="0">
                <a:solidFill>
                  <a:srgbClr val="FFC000"/>
                </a:solidFill>
              </a:rPr>
              <a:t>Jason Riggio, Andrew </a:t>
            </a:r>
            <a:r>
              <a:rPr lang="en-US" sz="1833" dirty="0" err="1">
                <a:solidFill>
                  <a:srgbClr val="FFC000"/>
                </a:solidFill>
              </a:rPr>
              <a:t>Engilis</a:t>
            </a:r>
            <a:r>
              <a:rPr lang="en-US" sz="1833" dirty="0">
                <a:solidFill>
                  <a:srgbClr val="FFC000"/>
                </a:solidFill>
              </a:rPr>
              <a:t>, Jr., </a:t>
            </a:r>
            <a:r>
              <a:rPr lang="en-US" sz="1833" dirty="0" err="1">
                <a:solidFill>
                  <a:srgbClr val="FFC000"/>
                </a:solidFill>
              </a:rPr>
              <a:t>Hanika</a:t>
            </a:r>
            <a:r>
              <a:rPr lang="en-US" sz="1833" dirty="0">
                <a:solidFill>
                  <a:srgbClr val="FFC000"/>
                </a:solidFill>
              </a:rPr>
              <a:t> Cook, Evelien De </a:t>
            </a:r>
            <a:r>
              <a:rPr lang="en-US" sz="1833" dirty="0" err="1">
                <a:solidFill>
                  <a:srgbClr val="FFC000"/>
                </a:solidFill>
              </a:rPr>
              <a:t>Greef</a:t>
            </a:r>
            <a:r>
              <a:rPr lang="en-US" sz="1833" dirty="0">
                <a:solidFill>
                  <a:srgbClr val="FFC000"/>
                </a:solidFill>
              </a:rPr>
              <a:t>, Daniel Karp, and Melanie L. </a:t>
            </a:r>
            <a:r>
              <a:rPr lang="en-US" sz="1833" dirty="0" err="1">
                <a:solidFill>
                  <a:srgbClr val="FFC000"/>
                </a:solidFill>
              </a:rPr>
              <a:t>Truan</a:t>
            </a:r>
            <a:endParaRPr lang="en-US" sz="1833" dirty="0">
              <a:solidFill>
                <a:srgbClr val="FFC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0C5E40-DA1E-1FB3-B1F4-E3060006914E}"/>
              </a:ext>
            </a:extLst>
          </p:cNvPr>
          <p:cNvSpPr txBox="1">
            <a:spLocks/>
          </p:cNvSpPr>
          <p:nvPr/>
        </p:nvSpPr>
        <p:spPr>
          <a:xfrm>
            <a:off x="2623567" y="1533906"/>
            <a:ext cx="7559524" cy="8350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709" b="1" dirty="0">
                <a:latin typeface="+mn-lt"/>
              </a:rPr>
              <a:t>Influence of habitat and </a:t>
            </a:r>
            <a:r>
              <a:rPr lang="de-DE" sz="2709" b="1" dirty="0" err="1">
                <a:latin typeface="+mn-lt"/>
                <a:cs typeface="Times New Roman" panose="02020603050405020304" pitchFamily="18" charset="0"/>
              </a:rPr>
              <a:t>c</a:t>
            </a:r>
            <a:r>
              <a:rPr lang="de-DE" sz="2709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limate</a:t>
            </a:r>
            <a:r>
              <a:rPr lang="de-DE" sz="2709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de-DE" sz="2709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2709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709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fitness</a:t>
            </a:r>
            <a:r>
              <a:rPr lang="de-DE" sz="2709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709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2709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2709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709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cavity-nesting</a:t>
            </a:r>
            <a:r>
              <a:rPr lang="de-DE" sz="2709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709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songbirds</a:t>
            </a:r>
            <a:r>
              <a:rPr lang="de-DE" sz="2709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DE" sz="2709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California’s</a:t>
            </a:r>
            <a:r>
              <a:rPr lang="de-DE" sz="2709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Central Valley </a:t>
            </a:r>
            <a:endParaRPr lang="en-US" sz="2709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49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FA5C44-730D-39C0-F2E5-A081FB799E60}"/>
              </a:ext>
            </a:extLst>
          </p:cNvPr>
          <p:cNvSpPr txBox="1"/>
          <p:nvPr/>
        </p:nvSpPr>
        <p:spPr>
          <a:xfrm>
            <a:off x="1330170" y="225873"/>
            <a:ext cx="9279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+mn-cs"/>
              </a:rPr>
              <a:t>Putah Creek BIOMONITORING “TOOLBOX”:</a:t>
            </a:r>
          </a:p>
        </p:txBody>
      </p:sp>
      <p:sp>
        <p:nvSpPr>
          <p:cNvPr id="7171" name="TextBox 4">
            <a:extLst>
              <a:ext uri="{FF2B5EF4-FFF2-40B4-BE49-F238E27FC236}">
                <a16:creationId xmlns:a16="http://schemas.microsoft.com/office/drawing/2014/main" id="{584975BE-255D-B00E-922A-1440C076E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78" y="1215260"/>
            <a:ext cx="11759044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en-US" sz="2400" b="1" dirty="0"/>
              <a:t>     Biomonitoring designed specifically to integrate with and measure 	success of habitat restoration and management goals</a:t>
            </a:r>
          </a:p>
          <a:p>
            <a:pPr eaLnBrk="1" hangingPunct="1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endParaRPr lang="en-US" altLang="en-US" sz="2400" b="1" dirty="0"/>
          </a:p>
          <a:p>
            <a:pPr eaLnBrk="1" hangingPunct="1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en-US" sz="2400" b="1" dirty="0"/>
              <a:t>     Established 14 transects for long-term evaluation of creek wide AND site-	specific patterns of diversity, abundance and distribution</a:t>
            </a:r>
          </a:p>
          <a:p>
            <a:pPr eaLnBrk="1" hangingPunct="1">
              <a:buClr>
                <a:srgbClr val="C00000"/>
              </a:buClr>
              <a:buSzPct val="150000"/>
            </a:pPr>
            <a:endParaRPr lang="en-US" altLang="en-US" sz="2400" b="1" dirty="0"/>
          </a:p>
          <a:p>
            <a:pPr eaLnBrk="1" hangingPunct="1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en-US" sz="2400" b="1" dirty="0"/>
              <a:t>     Established wildlife distribution maps on 22 one-mile-long increments</a:t>
            </a:r>
          </a:p>
          <a:p>
            <a:pPr eaLnBrk="1" hangingPunct="1">
              <a:buClr>
                <a:srgbClr val="C00000"/>
              </a:buClr>
              <a:buSzPct val="150000"/>
            </a:pPr>
            <a:endParaRPr lang="en-US" altLang="en-US" sz="2400" b="1" dirty="0"/>
          </a:p>
          <a:p>
            <a:pPr eaLnBrk="1" hangingPunct="1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en-US" sz="2400" b="1" dirty="0"/>
              <a:t>     Species list for all vertebrates along the creek, including Special Status</a:t>
            </a:r>
          </a:p>
          <a:p>
            <a:pPr eaLnBrk="1" hangingPunct="1">
              <a:buClr>
                <a:srgbClr val="C00000"/>
              </a:buClr>
              <a:buSzPct val="150000"/>
            </a:pPr>
            <a:endParaRPr lang="en-US" altLang="en-US" sz="2400" b="1" dirty="0"/>
          </a:p>
          <a:p>
            <a:pPr eaLnBrk="1" hangingPunct="1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en-US" sz="2400" b="1" dirty="0"/>
              <a:t>     Birds: abundance, diversity and distribution data for sentinel species</a:t>
            </a:r>
          </a:p>
          <a:p>
            <a:pPr eaLnBrk="1" hangingPunct="1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endParaRPr lang="en-US" altLang="en-US" sz="2400" b="1" dirty="0"/>
          </a:p>
          <a:p>
            <a:pPr eaLnBrk="1" hangingPunct="1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en-US" sz="2400" b="1" dirty="0"/>
              <a:t>     Bird Nest Box Program: productivity data as bioindicators.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947</Words>
  <Application>Microsoft Office PowerPoint</Application>
  <PresentationFormat>Widescreen</PresentationFormat>
  <Paragraphs>170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Californian FB</vt:lpstr>
      <vt:lpstr>High Tower Text</vt:lpstr>
      <vt:lpstr>Wingdings</vt:lpstr>
      <vt:lpstr>Default Design</vt:lpstr>
      <vt:lpstr>PowerPoint Presentation</vt:lpstr>
      <vt:lpstr>PowerPoint Presentation</vt:lpstr>
      <vt:lpstr>25 Years of Monitoring Support Habitat Goals for Putah Creek</vt:lpstr>
      <vt:lpstr>PowerPoint Presentation</vt:lpstr>
      <vt:lpstr>PowerPoint Presentation</vt:lpstr>
      <vt:lpstr>PowerPoint Presentation</vt:lpstr>
      <vt:lpstr>Descriptive phase documented diversity found on Putah Creek</vt:lpstr>
      <vt:lpstr>In new Phase of Understanding  Diversity and Response to Restoration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Museum of Wildlife and Fish Biology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Andrew Engilis</dc:creator>
  <cp:lastModifiedBy>Tuyet Hoang</cp:lastModifiedBy>
  <cp:revision>92</cp:revision>
  <dcterms:created xsi:type="dcterms:W3CDTF">2007-04-02T18:54:53Z</dcterms:created>
  <dcterms:modified xsi:type="dcterms:W3CDTF">2026-04-23T15:28:00Z</dcterms:modified>
</cp:coreProperties>
</file>