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20"/>
  </p:notesMasterIdLst>
  <p:sldIdLst>
    <p:sldId id="256" r:id="rId2"/>
    <p:sldId id="257" r:id="rId3"/>
    <p:sldId id="260" r:id="rId4"/>
    <p:sldId id="259" r:id="rId5"/>
    <p:sldId id="271" r:id="rId6"/>
    <p:sldId id="261" r:id="rId7"/>
    <p:sldId id="262" r:id="rId8"/>
    <p:sldId id="263" r:id="rId9"/>
    <p:sldId id="265" r:id="rId10"/>
    <p:sldId id="274" r:id="rId11"/>
    <p:sldId id="275" r:id="rId12"/>
    <p:sldId id="292" r:id="rId13"/>
    <p:sldId id="290" r:id="rId14"/>
    <p:sldId id="266" r:id="rId15"/>
    <p:sldId id="273" r:id="rId16"/>
    <p:sldId id="269" r:id="rId17"/>
    <p:sldId id="26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F7C352-FB50-FF4A-97F0-25B9ADABE0C8}">
          <p14:sldIdLst>
            <p14:sldId id="256"/>
            <p14:sldId id="257"/>
            <p14:sldId id="260"/>
            <p14:sldId id="259"/>
            <p14:sldId id="271"/>
            <p14:sldId id="261"/>
            <p14:sldId id="262"/>
            <p14:sldId id="263"/>
            <p14:sldId id="265"/>
            <p14:sldId id="274"/>
            <p14:sldId id="275"/>
            <p14:sldId id="292"/>
            <p14:sldId id="290"/>
            <p14:sldId id="266"/>
            <p14:sldId id="273"/>
            <p14:sldId id="269"/>
            <p14:sldId id="268"/>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1FC752-A343-D7D8-2F54-832FC7FC35EF}" name="Andrea Schreier" initials="AS" userId="595709429_tp_box_2" providerId="Windows Live"/>
  <p188:author id="{5CD2EC5F-16B4-CA14-D23B-38FB1CA407A3}" name="Alana Luzzio" initials="AL" userId="S::aluzzio@ucdavis.edu::822b3feb-292c-4997-9e96-17a5bc45658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3EB652-4C40-0343-842B-D0889C1C11E6}" v="1" dt="2026-04-15T15:46:42.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72"/>
    <p:restoredTop sz="93220"/>
  </p:normalViewPr>
  <p:slideViewPr>
    <p:cSldViewPr snapToGrid="0">
      <p:cViewPr varScale="1">
        <p:scale>
          <a:sx n="145" d="100"/>
          <a:sy n="145" d="100"/>
        </p:scale>
        <p:origin x="11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lumMod val="40000"/>
            <a:lumOff val="60000"/>
          </a:schemeClr>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lumMod val="40000"/>
            <a:lumOff val="60000"/>
          </a:schemeClr>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lumMod val="40000"/>
            <a:lumOff val="60000"/>
          </a:schemeClr>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lumMod val="40000"/>
            <a:lumOff val="60000"/>
          </a:schemeClr>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a:ln>
          <a:solidFill>
            <a:schemeClr val="accent1"/>
          </a:solidFill>
        </a:ln>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lumMod val="40000"/>
            <a:lumOff val="60000"/>
          </a:schemeClr>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lumMod val="40000"/>
            <a:lumOff val="60000"/>
          </a:schemeClr>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lumMod val="40000"/>
            <a:lumOff val="60000"/>
          </a:schemeClr>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lumMod val="40000"/>
            <a:lumOff val="60000"/>
          </a:schemeClr>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lumMod val="40000"/>
            <a:lumOff val="60000"/>
          </a:schemeClr>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lumMod val="40000"/>
            <a:lumOff val="60000"/>
          </a:schemeClr>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lumMod val="40000"/>
            <a:lumOff val="60000"/>
          </a:schemeClr>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solidFill>
      </dgm:spPr>
      <dgm:t>
        <a:bodyPr/>
        <a:lstStyle/>
        <a:p>
          <a:r>
            <a:rPr lang="en-US" u="none" dirty="0">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lumMod val="40000"/>
            <a:lumOff val="60000"/>
          </a:schemeClr>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680626-3324-D14C-96FE-90CECE12D8C0}" type="doc">
      <dgm:prSet loTypeId="urn:microsoft.com/office/officeart/2005/8/layout/chevron1" loCatId="" qsTypeId="urn:microsoft.com/office/officeart/2005/8/quickstyle/simple1" qsCatId="simple" csTypeId="urn:microsoft.com/office/officeart/2005/8/colors/accent1_2" csCatId="accent1" phldr="1"/>
      <dgm:spPr/>
    </dgm:pt>
    <dgm:pt modelId="{FE14C8FD-FA7C-9A40-811D-B92D7EA76DDE}">
      <dgm:prSet phldrT="[Text]"/>
      <dgm:spPr/>
      <dgm:t>
        <a:bodyPr/>
        <a:lstStyle/>
        <a:p>
          <a:r>
            <a:rPr lang="en-US" u="none" dirty="0">
              <a:latin typeface="+mn-lt"/>
              <a:ea typeface="Calibri"/>
              <a:cs typeface="Calibri"/>
              <a:sym typeface="Calibri"/>
            </a:rPr>
            <a:t>Sequencing &amp; SNP Discovery</a:t>
          </a:r>
          <a:endParaRPr lang="en-US" u="none" dirty="0">
            <a:latin typeface="+mn-lt"/>
          </a:endParaRPr>
        </a:p>
      </dgm:t>
    </dgm:pt>
    <dgm:pt modelId="{62854357-D89F-504C-B6EB-6A638BC6FC59}" type="parTrans" cxnId="{B95611C1-3D6B-3944-B6E4-1F761D0881D2}">
      <dgm:prSet/>
      <dgm:spPr/>
      <dgm:t>
        <a:bodyPr/>
        <a:lstStyle/>
        <a:p>
          <a:endParaRPr lang="en-US" u="sng">
            <a:solidFill>
              <a:schemeClr val="bg1"/>
            </a:solidFill>
            <a:latin typeface="+mn-lt"/>
          </a:endParaRPr>
        </a:p>
      </dgm:t>
    </dgm:pt>
    <dgm:pt modelId="{D1AEB6B6-9330-8247-AA4F-6E2B6654507C}" type="sibTrans" cxnId="{B95611C1-3D6B-3944-B6E4-1F761D0881D2}">
      <dgm:prSet/>
      <dgm:spPr/>
      <dgm:t>
        <a:bodyPr/>
        <a:lstStyle/>
        <a:p>
          <a:endParaRPr lang="en-US" u="sng">
            <a:solidFill>
              <a:schemeClr val="bg1"/>
            </a:solidFill>
            <a:latin typeface="+mn-lt"/>
          </a:endParaRPr>
        </a:p>
      </dgm:t>
    </dgm:pt>
    <dgm:pt modelId="{001FD70B-3F26-BE40-B7C8-8EFA89289897}">
      <dgm:prSet phldrT="[Text]"/>
      <dgm:spPr>
        <a:solidFill>
          <a:schemeClr val="accent1"/>
        </a:solidFill>
      </dgm:spPr>
      <dgm:t>
        <a:bodyPr/>
        <a:lstStyle/>
        <a:p>
          <a:r>
            <a:rPr lang="en-US" u="none" dirty="0">
              <a:latin typeface="+mn-lt"/>
              <a:ea typeface="Calibri"/>
              <a:cs typeface="Calibri"/>
              <a:sym typeface="Calibri"/>
            </a:rPr>
            <a:t>Parentage simulation with candidate SNPs </a:t>
          </a:r>
          <a:endParaRPr lang="en-US" u="none" dirty="0">
            <a:latin typeface="+mn-lt"/>
          </a:endParaRPr>
        </a:p>
      </dgm:t>
    </dgm:pt>
    <dgm:pt modelId="{D57E72FC-317F-7E4B-A175-F40945FE5D82}" type="parTrans" cxnId="{1C52D01C-8C70-F74F-B9E1-790603D4F5A5}">
      <dgm:prSet/>
      <dgm:spPr/>
      <dgm:t>
        <a:bodyPr/>
        <a:lstStyle/>
        <a:p>
          <a:endParaRPr lang="en-US" u="sng">
            <a:solidFill>
              <a:schemeClr val="bg1"/>
            </a:solidFill>
            <a:latin typeface="+mn-lt"/>
          </a:endParaRPr>
        </a:p>
      </dgm:t>
    </dgm:pt>
    <dgm:pt modelId="{5AE91BE6-65EB-C346-82FF-D4E77BF7D27E}" type="sibTrans" cxnId="{1C52D01C-8C70-F74F-B9E1-790603D4F5A5}">
      <dgm:prSet/>
      <dgm:spPr/>
      <dgm:t>
        <a:bodyPr/>
        <a:lstStyle/>
        <a:p>
          <a:endParaRPr lang="en-US" u="sng">
            <a:solidFill>
              <a:schemeClr val="bg1"/>
            </a:solidFill>
            <a:latin typeface="+mn-lt"/>
          </a:endParaRPr>
        </a:p>
      </dgm:t>
    </dgm:pt>
    <dgm:pt modelId="{4091CA72-FE63-AF49-B4AA-B4C25404FBAA}">
      <dgm:prSet phldrT="[Text]"/>
      <dgm:spPr>
        <a:solidFill>
          <a:schemeClr val="accent1"/>
        </a:solidFill>
      </dgm:spPr>
      <dgm:t>
        <a:bodyPr/>
        <a:lstStyle/>
        <a:p>
          <a:r>
            <a:rPr lang="en-US" u="none">
              <a:latin typeface="+mn-lt"/>
              <a:ea typeface="Calibri"/>
              <a:cs typeface="Calibri"/>
              <a:sym typeface="Calibri"/>
            </a:rPr>
            <a:t>In lab validation</a:t>
          </a:r>
          <a:endParaRPr lang="en-US" u="none" dirty="0">
            <a:latin typeface="+mn-lt"/>
          </a:endParaRPr>
        </a:p>
      </dgm:t>
    </dgm:pt>
    <dgm:pt modelId="{7C0FA194-84CA-A74A-8A1A-3628F43FDCB4}" type="parTrans" cxnId="{870C898C-A638-204A-A5AF-3898D1C61834}">
      <dgm:prSet/>
      <dgm:spPr/>
      <dgm:t>
        <a:bodyPr/>
        <a:lstStyle/>
        <a:p>
          <a:endParaRPr lang="en-US" u="sng">
            <a:solidFill>
              <a:schemeClr val="bg1"/>
            </a:solidFill>
            <a:latin typeface="+mn-lt"/>
          </a:endParaRPr>
        </a:p>
      </dgm:t>
    </dgm:pt>
    <dgm:pt modelId="{01FC1F76-F832-2544-9630-7653B61D2D6D}" type="sibTrans" cxnId="{870C898C-A638-204A-A5AF-3898D1C61834}">
      <dgm:prSet/>
      <dgm:spPr/>
      <dgm:t>
        <a:bodyPr/>
        <a:lstStyle/>
        <a:p>
          <a:endParaRPr lang="en-US" u="sng">
            <a:solidFill>
              <a:schemeClr val="bg1"/>
            </a:solidFill>
            <a:latin typeface="+mn-lt"/>
          </a:endParaRPr>
        </a:p>
      </dgm:t>
    </dgm:pt>
    <dgm:pt modelId="{817418DA-5C22-7244-946F-9C7C15D1DB18}">
      <dgm:prSet/>
      <dgm:spPr>
        <a:solidFill>
          <a:schemeClr val="accent1"/>
        </a:solidFill>
      </dgm:spPr>
      <dgm:t>
        <a:bodyPr/>
        <a:lstStyle/>
        <a:p>
          <a:r>
            <a:rPr lang="en-US" dirty="0">
              <a:latin typeface="+mn-lt"/>
            </a:rPr>
            <a:t>Preliminary results</a:t>
          </a:r>
        </a:p>
      </dgm:t>
    </dgm:pt>
    <dgm:pt modelId="{E54E0D2F-6EA9-C042-ADFE-FCC0C5625967}" type="parTrans" cxnId="{43EB8874-47A4-894B-B7E2-5B8918D7A87D}">
      <dgm:prSet/>
      <dgm:spPr/>
      <dgm:t>
        <a:bodyPr/>
        <a:lstStyle/>
        <a:p>
          <a:endParaRPr lang="en-US">
            <a:latin typeface="+mn-lt"/>
          </a:endParaRPr>
        </a:p>
      </dgm:t>
    </dgm:pt>
    <dgm:pt modelId="{642027EC-F324-914A-B121-A06BBAEEBC4F}" type="sibTrans" cxnId="{43EB8874-47A4-894B-B7E2-5B8918D7A87D}">
      <dgm:prSet/>
      <dgm:spPr/>
      <dgm:t>
        <a:bodyPr/>
        <a:lstStyle/>
        <a:p>
          <a:endParaRPr lang="en-US">
            <a:latin typeface="+mn-lt"/>
          </a:endParaRPr>
        </a:p>
      </dgm:t>
    </dgm:pt>
    <dgm:pt modelId="{986C3A6E-3D20-FF46-BB67-4FC1C52B9785}">
      <dgm:prSet/>
      <dgm:spPr>
        <a:solidFill>
          <a:schemeClr val="accent1"/>
        </a:solidFill>
      </dgm:spPr>
      <dgm:t>
        <a:bodyPr/>
        <a:lstStyle/>
        <a:p>
          <a:r>
            <a:rPr lang="en-US" dirty="0"/>
            <a:t>Pedigree construction</a:t>
          </a:r>
        </a:p>
      </dgm:t>
    </dgm:pt>
    <dgm:pt modelId="{4DE84B42-58DF-0A4A-AE89-C877B99D4B86}" type="parTrans" cxnId="{AF5AC98F-A33D-6642-A2E9-7770A0B56449}">
      <dgm:prSet/>
      <dgm:spPr/>
      <dgm:t>
        <a:bodyPr/>
        <a:lstStyle/>
        <a:p>
          <a:endParaRPr lang="en-US"/>
        </a:p>
      </dgm:t>
    </dgm:pt>
    <dgm:pt modelId="{A13900A5-01B5-8F42-A3E4-2C4E1CE88B0E}" type="sibTrans" cxnId="{AF5AC98F-A33D-6642-A2E9-7770A0B56449}">
      <dgm:prSet/>
      <dgm:spPr/>
      <dgm:t>
        <a:bodyPr/>
        <a:lstStyle/>
        <a:p>
          <a:endParaRPr lang="en-US"/>
        </a:p>
      </dgm:t>
    </dgm:pt>
    <dgm:pt modelId="{2ED881F5-A55A-4242-883B-EE29416B2B55}">
      <dgm:prSet/>
      <dgm:spPr>
        <a:solidFill>
          <a:schemeClr val="accent1">
            <a:lumMod val="40000"/>
            <a:lumOff val="60000"/>
          </a:schemeClr>
        </a:solidFill>
      </dgm:spPr>
      <dgm:t>
        <a:bodyPr/>
        <a:lstStyle/>
        <a:p>
          <a:r>
            <a:rPr lang="en-US" dirty="0"/>
            <a:t>Future directions</a:t>
          </a:r>
        </a:p>
      </dgm:t>
    </dgm:pt>
    <dgm:pt modelId="{B59EA321-E465-B540-8BF3-22A57FCEEE7E}" type="parTrans" cxnId="{80D72C9C-8CD1-BB45-977E-E8445D5BE70F}">
      <dgm:prSet/>
      <dgm:spPr/>
      <dgm:t>
        <a:bodyPr/>
        <a:lstStyle/>
        <a:p>
          <a:endParaRPr lang="en-US"/>
        </a:p>
      </dgm:t>
    </dgm:pt>
    <dgm:pt modelId="{E7EB5004-A916-8C4E-A265-B1EE9C06CC8B}" type="sibTrans" cxnId="{80D72C9C-8CD1-BB45-977E-E8445D5BE70F}">
      <dgm:prSet/>
      <dgm:spPr/>
      <dgm:t>
        <a:bodyPr/>
        <a:lstStyle/>
        <a:p>
          <a:endParaRPr lang="en-US"/>
        </a:p>
      </dgm:t>
    </dgm:pt>
    <dgm:pt modelId="{DCA550A1-ADEB-4842-8288-E8A7593243CC}">
      <dgm:prSet phldrT="[Text]"/>
      <dgm:spPr>
        <a:solidFill>
          <a:schemeClr val="accent1"/>
        </a:solidFill>
      </dgm:spPr>
      <dgm:t>
        <a:bodyPr/>
        <a:lstStyle/>
        <a:p>
          <a:r>
            <a:rPr lang="en-US" u="none" dirty="0">
              <a:latin typeface="+mn-lt"/>
            </a:rPr>
            <a:t>Feather River family test</a:t>
          </a:r>
        </a:p>
      </dgm:t>
    </dgm:pt>
    <dgm:pt modelId="{E881044A-A8C8-EB4A-AF6E-6D73273FFEC9}" type="parTrans" cxnId="{8570FF17-BA93-AD4D-94FE-9B247B427451}">
      <dgm:prSet/>
      <dgm:spPr/>
      <dgm:t>
        <a:bodyPr/>
        <a:lstStyle/>
        <a:p>
          <a:endParaRPr lang="en-US"/>
        </a:p>
      </dgm:t>
    </dgm:pt>
    <dgm:pt modelId="{CFBB7C64-A9A3-3E44-BDE6-F85E514E0E74}" type="sibTrans" cxnId="{8570FF17-BA93-AD4D-94FE-9B247B427451}">
      <dgm:prSet/>
      <dgm:spPr/>
      <dgm:t>
        <a:bodyPr/>
        <a:lstStyle/>
        <a:p>
          <a:endParaRPr lang="en-US"/>
        </a:p>
      </dgm:t>
    </dgm:pt>
    <dgm:pt modelId="{41297FDA-D9B0-C44D-A365-84C0B84A3E34}" type="pres">
      <dgm:prSet presAssocID="{4A680626-3324-D14C-96FE-90CECE12D8C0}" presName="Name0" presStyleCnt="0">
        <dgm:presLayoutVars>
          <dgm:dir/>
          <dgm:animLvl val="lvl"/>
          <dgm:resizeHandles val="exact"/>
        </dgm:presLayoutVars>
      </dgm:prSet>
      <dgm:spPr/>
    </dgm:pt>
    <dgm:pt modelId="{BDA83C51-28EB-5341-B72B-7AD1564DC489}" type="pres">
      <dgm:prSet presAssocID="{FE14C8FD-FA7C-9A40-811D-B92D7EA76DDE}" presName="parTxOnly" presStyleLbl="node1" presStyleIdx="0" presStyleCnt="7">
        <dgm:presLayoutVars>
          <dgm:chMax val="0"/>
          <dgm:chPref val="0"/>
          <dgm:bulletEnabled val="1"/>
        </dgm:presLayoutVars>
      </dgm:prSet>
      <dgm:spPr/>
    </dgm:pt>
    <dgm:pt modelId="{F50FB201-E6D9-D440-A83B-239DB7E5E9D5}" type="pres">
      <dgm:prSet presAssocID="{D1AEB6B6-9330-8247-AA4F-6E2B6654507C}" presName="parTxOnlySpace" presStyleCnt="0"/>
      <dgm:spPr/>
    </dgm:pt>
    <dgm:pt modelId="{B306B5DA-A371-9A45-A71E-D3DFB9F52576}" type="pres">
      <dgm:prSet presAssocID="{001FD70B-3F26-BE40-B7C8-8EFA89289897}" presName="parTxOnly" presStyleLbl="node1" presStyleIdx="1" presStyleCnt="7">
        <dgm:presLayoutVars>
          <dgm:chMax val="0"/>
          <dgm:chPref val="0"/>
          <dgm:bulletEnabled val="1"/>
        </dgm:presLayoutVars>
      </dgm:prSet>
      <dgm:spPr/>
    </dgm:pt>
    <dgm:pt modelId="{06CE66FB-840E-F841-864E-11ABDDEA1D9C}" type="pres">
      <dgm:prSet presAssocID="{5AE91BE6-65EB-C346-82FF-D4E77BF7D27E}" presName="parTxOnlySpace" presStyleCnt="0"/>
      <dgm:spPr/>
    </dgm:pt>
    <dgm:pt modelId="{84B6F97A-9727-2E44-9AAC-A3D599CBC4F7}" type="pres">
      <dgm:prSet presAssocID="{DCA550A1-ADEB-4842-8288-E8A7593243CC}" presName="parTxOnly" presStyleLbl="node1" presStyleIdx="2" presStyleCnt="7">
        <dgm:presLayoutVars>
          <dgm:chMax val="0"/>
          <dgm:chPref val="0"/>
          <dgm:bulletEnabled val="1"/>
        </dgm:presLayoutVars>
      </dgm:prSet>
      <dgm:spPr/>
    </dgm:pt>
    <dgm:pt modelId="{967292AE-D888-A248-A041-73B524531B74}" type="pres">
      <dgm:prSet presAssocID="{CFBB7C64-A9A3-3E44-BDE6-F85E514E0E74}" presName="parTxOnlySpace" presStyleCnt="0"/>
      <dgm:spPr/>
    </dgm:pt>
    <dgm:pt modelId="{E4F156AB-7ED0-C141-AC15-3E73AFF578E0}" type="pres">
      <dgm:prSet presAssocID="{817418DA-5C22-7244-946F-9C7C15D1DB18}" presName="parTxOnly" presStyleLbl="node1" presStyleIdx="3" presStyleCnt="7">
        <dgm:presLayoutVars>
          <dgm:chMax val="0"/>
          <dgm:chPref val="0"/>
          <dgm:bulletEnabled val="1"/>
        </dgm:presLayoutVars>
      </dgm:prSet>
      <dgm:spPr/>
    </dgm:pt>
    <dgm:pt modelId="{B440C8B5-AF8F-DE48-BC7F-DC5C76A72CC0}" type="pres">
      <dgm:prSet presAssocID="{642027EC-F324-914A-B121-A06BBAEEBC4F}" presName="parTxOnlySpace" presStyleCnt="0"/>
      <dgm:spPr/>
    </dgm:pt>
    <dgm:pt modelId="{57503FA4-7464-9743-9C43-0C9268C3FB12}" type="pres">
      <dgm:prSet presAssocID="{4091CA72-FE63-AF49-B4AA-B4C25404FBAA}" presName="parTxOnly" presStyleLbl="node1" presStyleIdx="4" presStyleCnt="7">
        <dgm:presLayoutVars>
          <dgm:chMax val="0"/>
          <dgm:chPref val="0"/>
          <dgm:bulletEnabled val="1"/>
        </dgm:presLayoutVars>
      </dgm:prSet>
      <dgm:spPr/>
    </dgm:pt>
    <dgm:pt modelId="{904E3649-5EFE-E44E-8F3E-A86AA7E26D58}" type="pres">
      <dgm:prSet presAssocID="{01FC1F76-F832-2544-9630-7653B61D2D6D}" presName="parTxOnlySpace" presStyleCnt="0"/>
      <dgm:spPr/>
    </dgm:pt>
    <dgm:pt modelId="{99AC1852-1B49-604C-81FE-D4E52EEC2458}" type="pres">
      <dgm:prSet presAssocID="{986C3A6E-3D20-FF46-BB67-4FC1C52B9785}" presName="parTxOnly" presStyleLbl="node1" presStyleIdx="5" presStyleCnt="7">
        <dgm:presLayoutVars>
          <dgm:chMax val="0"/>
          <dgm:chPref val="0"/>
          <dgm:bulletEnabled val="1"/>
        </dgm:presLayoutVars>
      </dgm:prSet>
      <dgm:spPr/>
    </dgm:pt>
    <dgm:pt modelId="{416EF008-3CDF-4D49-B3C8-10E64C6712C0}" type="pres">
      <dgm:prSet presAssocID="{A13900A5-01B5-8F42-A3E4-2C4E1CE88B0E}" presName="parTxOnlySpace" presStyleCnt="0"/>
      <dgm:spPr/>
    </dgm:pt>
    <dgm:pt modelId="{EA87BDA9-D1BE-E647-AAC3-5D84E46910BC}" type="pres">
      <dgm:prSet presAssocID="{2ED881F5-A55A-4242-883B-EE29416B2B55}" presName="parTxOnly" presStyleLbl="node1" presStyleIdx="6" presStyleCnt="7">
        <dgm:presLayoutVars>
          <dgm:chMax val="0"/>
          <dgm:chPref val="0"/>
          <dgm:bulletEnabled val="1"/>
        </dgm:presLayoutVars>
      </dgm:prSet>
      <dgm:spPr/>
    </dgm:pt>
  </dgm:ptLst>
  <dgm:cxnLst>
    <dgm:cxn modelId="{8570FF17-BA93-AD4D-94FE-9B247B427451}" srcId="{4A680626-3324-D14C-96FE-90CECE12D8C0}" destId="{DCA550A1-ADEB-4842-8288-E8A7593243CC}" srcOrd="2" destOrd="0" parTransId="{E881044A-A8C8-EB4A-AF6E-6D73273FFEC9}" sibTransId="{CFBB7C64-A9A3-3E44-BDE6-F85E514E0E74}"/>
    <dgm:cxn modelId="{1C52D01C-8C70-F74F-B9E1-790603D4F5A5}" srcId="{4A680626-3324-D14C-96FE-90CECE12D8C0}" destId="{001FD70B-3F26-BE40-B7C8-8EFA89289897}" srcOrd="1" destOrd="0" parTransId="{D57E72FC-317F-7E4B-A175-F40945FE5D82}" sibTransId="{5AE91BE6-65EB-C346-82FF-D4E77BF7D27E}"/>
    <dgm:cxn modelId="{E3C9C927-3EA4-854D-9DC4-0978AA845788}" type="presOf" srcId="{FE14C8FD-FA7C-9A40-811D-B92D7EA76DDE}" destId="{BDA83C51-28EB-5341-B72B-7AD1564DC489}" srcOrd="0" destOrd="0" presId="urn:microsoft.com/office/officeart/2005/8/layout/chevron1"/>
    <dgm:cxn modelId="{CC282231-0182-3A40-8B62-DD389EB475B1}" type="presOf" srcId="{4A680626-3324-D14C-96FE-90CECE12D8C0}" destId="{41297FDA-D9B0-C44D-A365-84C0B84A3E34}" srcOrd="0" destOrd="0" presId="urn:microsoft.com/office/officeart/2005/8/layout/chevron1"/>
    <dgm:cxn modelId="{49145D5F-C936-FE48-AB24-26FA14ED09E9}" type="presOf" srcId="{986C3A6E-3D20-FF46-BB67-4FC1C52B9785}" destId="{99AC1852-1B49-604C-81FE-D4E52EEC2458}" srcOrd="0" destOrd="0" presId="urn:microsoft.com/office/officeart/2005/8/layout/chevron1"/>
    <dgm:cxn modelId="{43EB8874-47A4-894B-B7E2-5B8918D7A87D}" srcId="{4A680626-3324-D14C-96FE-90CECE12D8C0}" destId="{817418DA-5C22-7244-946F-9C7C15D1DB18}" srcOrd="3" destOrd="0" parTransId="{E54E0D2F-6EA9-C042-ADFE-FCC0C5625967}" sibTransId="{642027EC-F324-914A-B121-A06BBAEEBC4F}"/>
    <dgm:cxn modelId="{F12B097E-43E8-8F46-98FB-AB4C9F39A5BF}" type="presOf" srcId="{817418DA-5C22-7244-946F-9C7C15D1DB18}" destId="{E4F156AB-7ED0-C141-AC15-3E73AFF578E0}" srcOrd="0" destOrd="0" presId="urn:microsoft.com/office/officeart/2005/8/layout/chevron1"/>
    <dgm:cxn modelId="{870C898C-A638-204A-A5AF-3898D1C61834}" srcId="{4A680626-3324-D14C-96FE-90CECE12D8C0}" destId="{4091CA72-FE63-AF49-B4AA-B4C25404FBAA}" srcOrd="4" destOrd="0" parTransId="{7C0FA194-84CA-A74A-8A1A-3628F43FDCB4}" sibTransId="{01FC1F76-F832-2544-9630-7653B61D2D6D}"/>
    <dgm:cxn modelId="{AF5AC98F-A33D-6642-A2E9-7770A0B56449}" srcId="{4A680626-3324-D14C-96FE-90CECE12D8C0}" destId="{986C3A6E-3D20-FF46-BB67-4FC1C52B9785}" srcOrd="5" destOrd="0" parTransId="{4DE84B42-58DF-0A4A-AE89-C877B99D4B86}" sibTransId="{A13900A5-01B5-8F42-A3E4-2C4E1CE88B0E}"/>
    <dgm:cxn modelId="{B289E18F-0119-C441-BA6E-79EA50413486}" type="presOf" srcId="{4091CA72-FE63-AF49-B4AA-B4C25404FBAA}" destId="{57503FA4-7464-9743-9C43-0C9268C3FB12}" srcOrd="0" destOrd="0" presId="urn:microsoft.com/office/officeart/2005/8/layout/chevron1"/>
    <dgm:cxn modelId="{47240998-AD77-B048-843A-0175222652DE}" type="presOf" srcId="{2ED881F5-A55A-4242-883B-EE29416B2B55}" destId="{EA87BDA9-D1BE-E647-AAC3-5D84E46910BC}" srcOrd="0" destOrd="0" presId="urn:microsoft.com/office/officeart/2005/8/layout/chevron1"/>
    <dgm:cxn modelId="{80D72C9C-8CD1-BB45-977E-E8445D5BE70F}" srcId="{4A680626-3324-D14C-96FE-90CECE12D8C0}" destId="{2ED881F5-A55A-4242-883B-EE29416B2B55}" srcOrd="6" destOrd="0" parTransId="{B59EA321-E465-B540-8BF3-22A57FCEEE7E}" sibTransId="{E7EB5004-A916-8C4E-A265-B1EE9C06CC8B}"/>
    <dgm:cxn modelId="{B95611C1-3D6B-3944-B6E4-1F761D0881D2}" srcId="{4A680626-3324-D14C-96FE-90CECE12D8C0}" destId="{FE14C8FD-FA7C-9A40-811D-B92D7EA76DDE}" srcOrd="0" destOrd="0" parTransId="{62854357-D89F-504C-B6EB-6A638BC6FC59}" sibTransId="{D1AEB6B6-9330-8247-AA4F-6E2B6654507C}"/>
    <dgm:cxn modelId="{59E4DBE3-C01D-1A48-9C24-706033D5A99E}" type="presOf" srcId="{001FD70B-3F26-BE40-B7C8-8EFA89289897}" destId="{B306B5DA-A371-9A45-A71E-D3DFB9F52576}" srcOrd="0" destOrd="0" presId="urn:microsoft.com/office/officeart/2005/8/layout/chevron1"/>
    <dgm:cxn modelId="{C41BA6EF-172D-B840-ACF2-645F0D6A78B8}" type="presOf" srcId="{DCA550A1-ADEB-4842-8288-E8A7593243CC}" destId="{84B6F97A-9727-2E44-9AAC-A3D599CBC4F7}" srcOrd="0" destOrd="0" presId="urn:microsoft.com/office/officeart/2005/8/layout/chevron1"/>
    <dgm:cxn modelId="{83DCC55D-B586-2647-9BF2-838DE3B77952}" type="presParOf" srcId="{41297FDA-D9B0-C44D-A365-84C0B84A3E34}" destId="{BDA83C51-28EB-5341-B72B-7AD1564DC489}" srcOrd="0" destOrd="0" presId="urn:microsoft.com/office/officeart/2005/8/layout/chevron1"/>
    <dgm:cxn modelId="{19C8D4C1-80E0-CE4A-9DD9-7A54840AD676}" type="presParOf" srcId="{41297FDA-D9B0-C44D-A365-84C0B84A3E34}" destId="{F50FB201-E6D9-D440-A83B-239DB7E5E9D5}" srcOrd="1" destOrd="0" presId="urn:microsoft.com/office/officeart/2005/8/layout/chevron1"/>
    <dgm:cxn modelId="{6F023FF1-FDC7-C14D-8E23-BD55115707CA}" type="presParOf" srcId="{41297FDA-D9B0-C44D-A365-84C0B84A3E34}" destId="{B306B5DA-A371-9A45-A71E-D3DFB9F52576}" srcOrd="2" destOrd="0" presId="urn:microsoft.com/office/officeart/2005/8/layout/chevron1"/>
    <dgm:cxn modelId="{724FE81B-311A-2D4C-9BE4-77C68013EDD9}" type="presParOf" srcId="{41297FDA-D9B0-C44D-A365-84C0B84A3E34}" destId="{06CE66FB-840E-F841-864E-11ABDDEA1D9C}" srcOrd="3" destOrd="0" presId="urn:microsoft.com/office/officeart/2005/8/layout/chevron1"/>
    <dgm:cxn modelId="{2E32D8C4-59D3-FE47-95BB-81B3FDDF0672}" type="presParOf" srcId="{41297FDA-D9B0-C44D-A365-84C0B84A3E34}" destId="{84B6F97A-9727-2E44-9AAC-A3D599CBC4F7}" srcOrd="4" destOrd="0" presId="urn:microsoft.com/office/officeart/2005/8/layout/chevron1"/>
    <dgm:cxn modelId="{9855F2A1-5B69-CF43-8D67-448203D6EF8C}" type="presParOf" srcId="{41297FDA-D9B0-C44D-A365-84C0B84A3E34}" destId="{967292AE-D888-A248-A041-73B524531B74}" srcOrd="5" destOrd="0" presId="urn:microsoft.com/office/officeart/2005/8/layout/chevron1"/>
    <dgm:cxn modelId="{5A06ACC4-D3DA-324C-880D-0B1F691A4344}" type="presParOf" srcId="{41297FDA-D9B0-C44D-A365-84C0B84A3E34}" destId="{E4F156AB-7ED0-C141-AC15-3E73AFF578E0}" srcOrd="6" destOrd="0" presId="urn:microsoft.com/office/officeart/2005/8/layout/chevron1"/>
    <dgm:cxn modelId="{5647E9B4-4299-FF4D-AF7C-BAD5F80B4523}" type="presParOf" srcId="{41297FDA-D9B0-C44D-A365-84C0B84A3E34}" destId="{B440C8B5-AF8F-DE48-BC7F-DC5C76A72CC0}" srcOrd="7" destOrd="0" presId="urn:microsoft.com/office/officeart/2005/8/layout/chevron1"/>
    <dgm:cxn modelId="{6EF5F5ED-5A57-F44D-B5EC-E7B75938B36D}" type="presParOf" srcId="{41297FDA-D9B0-C44D-A365-84C0B84A3E34}" destId="{57503FA4-7464-9743-9C43-0C9268C3FB12}" srcOrd="8" destOrd="0" presId="urn:microsoft.com/office/officeart/2005/8/layout/chevron1"/>
    <dgm:cxn modelId="{2A3E3A99-BECC-C949-A9EB-A15191B1645C}" type="presParOf" srcId="{41297FDA-D9B0-C44D-A365-84C0B84A3E34}" destId="{904E3649-5EFE-E44E-8F3E-A86AA7E26D58}" srcOrd="9" destOrd="0" presId="urn:microsoft.com/office/officeart/2005/8/layout/chevron1"/>
    <dgm:cxn modelId="{F9EDD304-CD46-7F4C-9502-46B1ED852446}" type="presParOf" srcId="{41297FDA-D9B0-C44D-A365-84C0B84A3E34}" destId="{99AC1852-1B49-604C-81FE-D4E52EEC2458}" srcOrd="10" destOrd="0" presId="urn:microsoft.com/office/officeart/2005/8/layout/chevron1"/>
    <dgm:cxn modelId="{5102DB41-494B-C443-9DBA-7526D41553AB}" type="presParOf" srcId="{41297FDA-D9B0-C44D-A365-84C0B84A3E34}" destId="{416EF008-3CDF-4D49-B3C8-10E64C6712C0}" srcOrd="11" destOrd="0" presId="urn:microsoft.com/office/officeart/2005/8/layout/chevron1"/>
    <dgm:cxn modelId="{34B44182-FC4A-4A48-942C-8C57954A3EFA}" type="presParOf" srcId="{41297FDA-D9B0-C44D-A365-84C0B84A3E34}" destId="{EA87BDA9-D1BE-E647-AAC3-5D84E46910BC}"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3C51-28EB-5341-B72B-7AD1564DC489}">
      <dsp:nvSpPr>
        <dsp:cNvPr id="0" name=""/>
        <dsp:cNvSpPr/>
      </dsp:nvSpPr>
      <dsp:spPr>
        <a:xfrm>
          <a:off x="0" y="2419217"/>
          <a:ext cx="1450578" cy="5802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Sequencing &amp; SNP Discovery</a:t>
          </a:r>
          <a:endParaRPr lang="en-US" sz="1000" u="none" kern="1200" dirty="0">
            <a:latin typeface="+mn-lt"/>
          </a:endParaRPr>
        </a:p>
      </dsp:txBody>
      <dsp:txXfrm>
        <a:off x="290116" y="2419217"/>
        <a:ext cx="870347" cy="580231"/>
      </dsp:txXfrm>
    </dsp:sp>
    <dsp:sp modelId="{B306B5DA-A371-9A45-A71E-D3DFB9F52576}">
      <dsp:nvSpPr>
        <dsp:cNvPr id="0" name=""/>
        <dsp:cNvSpPr/>
      </dsp:nvSpPr>
      <dsp:spPr>
        <a:xfrm>
          <a:off x="130552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ea typeface="Calibri"/>
              <a:cs typeface="Calibri"/>
              <a:sym typeface="Calibri"/>
            </a:rPr>
            <a:t>Parentage simulation with candidate SNPs </a:t>
          </a:r>
          <a:endParaRPr lang="en-US" sz="1000" u="none" kern="1200" dirty="0">
            <a:latin typeface="+mn-lt"/>
          </a:endParaRPr>
        </a:p>
      </dsp:txBody>
      <dsp:txXfrm>
        <a:off x="1595636" y="2419217"/>
        <a:ext cx="870347" cy="580231"/>
      </dsp:txXfrm>
    </dsp:sp>
    <dsp:sp modelId="{84B6F97A-9727-2E44-9AAC-A3D599CBC4F7}">
      <dsp:nvSpPr>
        <dsp:cNvPr id="0" name=""/>
        <dsp:cNvSpPr/>
      </dsp:nvSpPr>
      <dsp:spPr>
        <a:xfrm>
          <a:off x="2611040"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dirty="0">
              <a:latin typeface="+mn-lt"/>
            </a:rPr>
            <a:t>Feather River family test</a:t>
          </a:r>
        </a:p>
      </dsp:txBody>
      <dsp:txXfrm>
        <a:off x="2901156" y="2419217"/>
        <a:ext cx="870347" cy="580231"/>
      </dsp:txXfrm>
    </dsp:sp>
    <dsp:sp modelId="{E4F156AB-7ED0-C141-AC15-3E73AFF578E0}">
      <dsp:nvSpPr>
        <dsp:cNvPr id="0" name=""/>
        <dsp:cNvSpPr/>
      </dsp:nvSpPr>
      <dsp:spPr>
        <a:xfrm>
          <a:off x="391656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Preliminary results</a:t>
          </a:r>
        </a:p>
      </dsp:txBody>
      <dsp:txXfrm>
        <a:off x="4206677" y="2419217"/>
        <a:ext cx="870347" cy="580231"/>
      </dsp:txXfrm>
    </dsp:sp>
    <dsp:sp modelId="{57503FA4-7464-9743-9C43-0C9268C3FB12}">
      <dsp:nvSpPr>
        <dsp:cNvPr id="0" name=""/>
        <dsp:cNvSpPr/>
      </dsp:nvSpPr>
      <dsp:spPr>
        <a:xfrm>
          <a:off x="5222081"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u="none" kern="1200">
              <a:latin typeface="+mn-lt"/>
              <a:ea typeface="Calibri"/>
              <a:cs typeface="Calibri"/>
              <a:sym typeface="Calibri"/>
            </a:rPr>
            <a:t>In lab validation</a:t>
          </a:r>
          <a:endParaRPr lang="en-US" sz="1000" u="none" kern="1200" dirty="0">
            <a:latin typeface="+mn-lt"/>
          </a:endParaRPr>
        </a:p>
      </dsp:txBody>
      <dsp:txXfrm>
        <a:off x="5512197" y="2419217"/>
        <a:ext cx="870347" cy="580231"/>
      </dsp:txXfrm>
    </dsp:sp>
    <dsp:sp modelId="{99AC1852-1B49-604C-81FE-D4E52EEC2458}">
      <dsp:nvSpPr>
        <dsp:cNvPr id="0" name=""/>
        <dsp:cNvSpPr/>
      </dsp:nvSpPr>
      <dsp:spPr>
        <a:xfrm>
          <a:off x="6527602" y="2419217"/>
          <a:ext cx="1450578" cy="58023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Pedigree construction</a:t>
          </a:r>
        </a:p>
      </dsp:txBody>
      <dsp:txXfrm>
        <a:off x="6817718" y="2419217"/>
        <a:ext cx="870347" cy="580231"/>
      </dsp:txXfrm>
    </dsp:sp>
    <dsp:sp modelId="{EA87BDA9-D1BE-E647-AAC3-5D84E46910BC}">
      <dsp:nvSpPr>
        <dsp:cNvPr id="0" name=""/>
        <dsp:cNvSpPr/>
      </dsp:nvSpPr>
      <dsp:spPr>
        <a:xfrm>
          <a:off x="7833122" y="2419217"/>
          <a:ext cx="1450578" cy="580231"/>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Future directions</a:t>
          </a:r>
        </a:p>
      </dsp:txBody>
      <dsp:txXfrm>
        <a:off x="8123238" y="2419217"/>
        <a:ext cx="870347" cy="5802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2DFDC-B223-4C48-9441-D9796FA63664}" type="datetimeFigureOut">
              <a:rPr lang="en-US" smtClean="0"/>
              <a:t>4/12/26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01A28-D875-0D41-B155-65CB0BCBB909}" type="slidenum">
              <a:rPr lang="en-US" smtClean="0"/>
              <a:t>‹#›</a:t>
            </a:fld>
            <a:endParaRPr lang="en-US"/>
          </a:p>
        </p:txBody>
      </p:sp>
    </p:spTree>
    <p:extLst>
      <p:ext uri="{BB962C8B-B14F-4D97-AF65-F5344CB8AC3E}">
        <p14:creationId xmlns:p14="http://schemas.microsoft.com/office/powerpoint/2010/main" val="31688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The active restoration of Putah Creek with their reestablishment of perennial flows to support native fishes has resulted in many native fish assemblages increasing with the cold water flow establishment (cite)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with this Chinook salmon began reappearing in the Creek</a:t>
            </a:r>
          </a:p>
          <a:p>
            <a:pPr marL="0" marR="0">
              <a:lnSpc>
                <a:spcPct val="115000"/>
              </a:lnSpc>
              <a:spcAft>
                <a:spcPts val="800"/>
              </a:spcAft>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Cold flows favor native species over invasives</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It's been shown through otolith chemistry that most of the fish are hatchery strays, however a portion are </a:t>
            </a:r>
            <a:r>
              <a:rPr lang="en-US" sz="1200" kern="100" dirty="0" err="1">
                <a:effectLst/>
                <a:latin typeface="Times New Roman" panose="02020603050405020304" pitchFamily="18" charset="0"/>
                <a:ea typeface="Aptos" panose="020B0004020202020204" pitchFamily="34" charset="0"/>
                <a:cs typeface="Times New Roman" panose="02020603050405020304" pitchFamily="18" charset="0"/>
              </a:rPr>
              <a:t>pPC</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origin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801A28-D875-0D41-B155-65CB0BCBB909}" type="slidenum">
              <a:rPr lang="en-US" smtClean="0"/>
              <a:t>3</a:t>
            </a:fld>
            <a:endParaRPr lang="en-US"/>
          </a:p>
        </p:txBody>
      </p:sp>
    </p:spTree>
    <p:extLst>
      <p:ext uri="{BB962C8B-B14F-4D97-AF65-F5344CB8AC3E}">
        <p14:creationId xmlns:p14="http://schemas.microsoft.com/office/powerpoint/2010/main" val="1972921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off </a:t>
            </a:r>
            <a:r>
              <a:rPr lang="en-US" dirty="0" err="1"/>
              <a:t>wilmes</a:t>
            </a:r>
            <a:r>
              <a:rPr lang="en-US" dirty="0"/>
              <a:t> et all, Lauren Hitt showed XYZ</a:t>
            </a:r>
          </a:p>
          <a:p>
            <a:pPr marL="0" indent="0">
              <a:buNone/>
            </a:pPr>
            <a:r>
              <a:rPr lang="en-US" dirty="0"/>
              <a:t>Methods</a:t>
            </a:r>
          </a:p>
          <a:p>
            <a:r>
              <a:rPr lang="en-US" dirty="0"/>
              <a:t>Sampled x #fish with isotopic analysis</a:t>
            </a:r>
          </a:p>
          <a:p>
            <a:pPr marL="0" indent="0">
              <a:buNone/>
            </a:pPr>
            <a:r>
              <a:rPr lang="en-US" dirty="0"/>
              <a:t>Results</a:t>
            </a:r>
          </a:p>
          <a:p>
            <a:r>
              <a:rPr lang="en-US" dirty="0"/>
              <a:t>11/13 PC origin</a:t>
            </a:r>
          </a:p>
          <a:p>
            <a:r>
              <a:rPr lang="en-US" dirty="0"/>
              <a:t>Able to complete life history within  PC</a:t>
            </a:r>
          </a:p>
          <a:p>
            <a:endParaRPr lang="en-US" dirty="0"/>
          </a:p>
        </p:txBody>
      </p:sp>
      <p:sp>
        <p:nvSpPr>
          <p:cNvPr id="4" name="Slide Number Placeholder 3"/>
          <p:cNvSpPr>
            <a:spLocks noGrp="1"/>
          </p:cNvSpPr>
          <p:nvPr>
            <p:ph type="sldNum" sz="quarter" idx="5"/>
          </p:nvPr>
        </p:nvSpPr>
        <p:spPr/>
        <p:txBody>
          <a:bodyPr/>
          <a:lstStyle/>
          <a:p>
            <a:fld id="{13801A28-D875-0D41-B155-65CB0BCBB909}" type="slidenum">
              <a:rPr lang="en-US" smtClean="0"/>
              <a:t>4</a:t>
            </a:fld>
            <a:endParaRPr lang="en-US"/>
          </a:p>
        </p:txBody>
      </p:sp>
    </p:spTree>
    <p:extLst>
      <p:ext uri="{BB962C8B-B14F-4D97-AF65-F5344CB8AC3E}">
        <p14:creationId xmlns:p14="http://schemas.microsoft.com/office/powerpoint/2010/main" val="291232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B960-B5BE-88DB-8D25-4ABE00B43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2A667-006B-F6A8-A783-C3A68030E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10000-1B38-C8FA-AA95-5ADCCF1697D4}"/>
              </a:ext>
            </a:extLst>
          </p:cNvPr>
          <p:cNvSpPr>
            <a:spLocks noGrp="1"/>
          </p:cNvSpPr>
          <p:nvPr>
            <p:ph type="body" idx="1"/>
          </p:nvPr>
        </p:nvSpPr>
        <p:spPr/>
        <p:txBody>
          <a:bodyPr/>
          <a:lstStyle/>
          <a:p>
            <a:r>
              <a:rPr lang="en-US" dirty="0"/>
              <a:t>Building off </a:t>
            </a:r>
            <a:r>
              <a:rPr lang="en-US" dirty="0" err="1"/>
              <a:t>wilmes</a:t>
            </a:r>
            <a:r>
              <a:rPr lang="en-US" dirty="0"/>
              <a:t> et all, Lauren Hitt showed XYZ</a:t>
            </a:r>
          </a:p>
          <a:p>
            <a:pPr marL="0" indent="0">
              <a:buNone/>
            </a:pPr>
            <a:r>
              <a:rPr lang="en-US" dirty="0"/>
              <a:t>Methods</a:t>
            </a:r>
          </a:p>
          <a:p>
            <a:r>
              <a:rPr lang="en-US" dirty="0"/>
              <a:t>Sampled x #fish with isotopic analysis</a:t>
            </a:r>
          </a:p>
          <a:p>
            <a:pPr marL="0" indent="0">
              <a:buNone/>
            </a:pPr>
            <a:r>
              <a:rPr lang="en-US" dirty="0"/>
              <a:t>Results</a:t>
            </a:r>
          </a:p>
          <a:p>
            <a:r>
              <a:rPr lang="en-US" dirty="0"/>
              <a:t>11/13 PC origin</a:t>
            </a:r>
          </a:p>
          <a:p>
            <a:r>
              <a:rPr lang="en-US" dirty="0"/>
              <a:t>Able to complete life history within  PC</a:t>
            </a:r>
          </a:p>
          <a:p>
            <a:endParaRPr lang="en-US" dirty="0"/>
          </a:p>
        </p:txBody>
      </p:sp>
      <p:sp>
        <p:nvSpPr>
          <p:cNvPr id="4" name="Slide Number Placeholder 3">
            <a:extLst>
              <a:ext uri="{FF2B5EF4-FFF2-40B4-BE49-F238E27FC236}">
                <a16:creationId xmlns:a16="http://schemas.microsoft.com/office/drawing/2014/main" id="{5175F678-9EE6-6C42-DCB5-3944FB198E9F}"/>
              </a:ext>
            </a:extLst>
          </p:cNvPr>
          <p:cNvSpPr>
            <a:spLocks noGrp="1"/>
          </p:cNvSpPr>
          <p:nvPr>
            <p:ph type="sldNum" sz="quarter" idx="5"/>
          </p:nvPr>
        </p:nvSpPr>
        <p:spPr/>
        <p:txBody>
          <a:bodyPr/>
          <a:lstStyle/>
          <a:p>
            <a:fld id="{13801A28-D875-0D41-B155-65CB0BCBB909}" type="slidenum">
              <a:rPr lang="en-US" smtClean="0"/>
              <a:t>5</a:t>
            </a:fld>
            <a:endParaRPr lang="en-US"/>
          </a:p>
        </p:txBody>
      </p:sp>
    </p:spTree>
    <p:extLst>
      <p:ext uri="{BB962C8B-B14F-4D97-AF65-F5344CB8AC3E}">
        <p14:creationId xmlns:p14="http://schemas.microsoft.com/office/powerpoint/2010/main" val="286516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CBB3-8CDC-E92A-E9F8-4C979C17C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D288B-4920-6A3A-3E6F-2590FC048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C6F82-38DA-86F7-7779-01B6A0B4D4D5}"/>
              </a:ext>
            </a:extLst>
          </p:cNvPr>
          <p:cNvSpPr>
            <a:spLocks noGrp="1"/>
          </p:cNvSpPr>
          <p:nvPr>
            <p:ph type="body" idx="1"/>
          </p:nvPr>
        </p:nvSpPr>
        <p:spPr/>
        <p:txBody>
          <a:bodyPr/>
          <a:lstStyle/>
          <a:p>
            <a:r>
              <a:rPr lang="en-US" dirty="0"/>
              <a:t>Need to update the blue bar arrows at the top to add these sections in  </a:t>
            </a:r>
          </a:p>
        </p:txBody>
      </p:sp>
      <p:sp>
        <p:nvSpPr>
          <p:cNvPr id="4" name="Slide Number Placeholder 3">
            <a:extLst>
              <a:ext uri="{FF2B5EF4-FFF2-40B4-BE49-F238E27FC236}">
                <a16:creationId xmlns:a16="http://schemas.microsoft.com/office/drawing/2014/main" id="{8107B7CE-8250-7830-0E57-9D2F1A47AF07}"/>
              </a:ext>
            </a:extLst>
          </p:cNvPr>
          <p:cNvSpPr>
            <a:spLocks noGrp="1"/>
          </p:cNvSpPr>
          <p:nvPr>
            <p:ph type="sldNum" sz="quarter" idx="5"/>
          </p:nvPr>
        </p:nvSpPr>
        <p:spPr/>
        <p:txBody>
          <a:bodyPr/>
          <a:lstStyle/>
          <a:p>
            <a:fld id="{13801A28-D875-0D41-B155-65CB0BCBB909}" type="slidenum">
              <a:rPr lang="en-US" smtClean="0"/>
              <a:t>10</a:t>
            </a:fld>
            <a:endParaRPr lang="en-US"/>
          </a:p>
        </p:txBody>
      </p:sp>
    </p:spTree>
    <p:extLst>
      <p:ext uri="{BB962C8B-B14F-4D97-AF65-F5344CB8AC3E}">
        <p14:creationId xmlns:p14="http://schemas.microsoft.com/office/powerpoint/2010/main" val="1858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F4A12-88D8-0D84-5F8F-394B8AA96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B1796-ADCA-57BC-A5C7-2BE466465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A729D-365B-46D0-AA77-64745CC0C4F4}"/>
              </a:ext>
            </a:extLst>
          </p:cNvPr>
          <p:cNvSpPr>
            <a:spLocks noGrp="1"/>
          </p:cNvSpPr>
          <p:nvPr>
            <p:ph type="body" idx="1"/>
          </p:nvPr>
        </p:nvSpPr>
        <p:spPr/>
        <p:txBody>
          <a:bodyPr/>
          <a:lstStyle/>
          <a:p>
            <a:r>
              <a:rPr lang="en-US" dirty="0"/>
              <a:t>Need to update the blue bar arrows at the top to add these sections in  </a:t>
            </a:r>
          </a:p>
        </p:txBody>
      </p:sp>
      <p:sp>
        <p:nvSpPr>
          <p:cNvPr id="4" name="Slide Number Placeholder 3">
            <a:extLst>
              <a:ext uri="{FF2B5EF4-FFF2-40B4-BE49-F238E27FC236}">
                <a16:creationId xmlns:a16="http://schemas.microsoft.com/office/drawing/2014/main" id="{55342B07-919F-8DDC-EBCB-252AAF5944D5}"/>
              </a:ext>
            </a:extLst>
          </p:cNvPr>
          <p:cNvSpPr>
            <a:spLocks noGrp="1"/>
          </p:cNvSpPr>
          <p:nvPr>
            <p:ph type="sldNum" sz="quarter" idx="5"/>
          </p:nvPr>
        </p:nvSpPr>
        <p:spPr/>
        <p:txBody>
          <a:bodyPr/>
          <a:lstStyle/>
          <a:p>
            <a:fld id="{13801A28-D875-0D41-B155-65CB0BCBB909}" type="slidenum">
              <a:rPr lang="en-US" smtClean="0"/>
              <a:t>11</a:t>
            </a:fld>
            <a:endParaRPr lang="en-US"/>
          </a:p>
        </p:txBody>
      </p:sp>
    </p:spTree>
    <p:extLst>
      <p:ext uri="{BB962C8B-B14F-4D97-AF65-F5344CB8AC3E}">
        <p14:creationId xmlns:p14="http://schemas.microsoft.com/office/powerpoint/2010/main" val="2143290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9DE52-758D-5FD2-2B0A-5DC67ECDC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1E850-EA95-1A5F-6138-3299C6C13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BFC9F-B241-CCA1-FC2C-E8D0B8C87B16}"/>
              </a:ext>
            </a:extLst>
          </p:cNvPr>
          <p:cNvSpPr>
            <a:spLocks noGrp="1"/>
          </p:cNvSpPr>
          <p:nvPr>
            <p:ph type="body" idx="1"/>
          </p:nvPr>
        </p:nvSpPr>
        <p:spPr/>
        <p:txBody>
          <a:bodyPr/>
          <a:lstStyle/>
          <a:p>
            <a:r>
              <a:rPr lang="en-US" dirty="0"/>
              <a:t>Need to update the blue bar arrows at the top to add these sections in  </a:t>
            </a:r>
          </a:p>
        </p:txBody>
      </p:sp>
      <p:sp>
        <p:nvSpPr>
          <p:cNvPr id="4" name="Slide Number Placeholder 3">
            <a:extLst>
              <a:ext uri="{FF2B5EF4-FFF2-40B4-BE49-F238E27FC236}">
                <a16:creationId xmlns:a16="http://schemas.microsoft.com/office/drawing/2014/main" id="{3A880E86-6681-3838-ADBF-98E5DB1C7ACF}"/>
              </a:ext>
            </a:extLst>
          </p:cNvPr>
          <p:cNvSpPr>
            <a:spLocks noGrp="1"/>
          </p:cNvSpPr>
          <p:nvPr>
            <p:ph type="sldNum" sz="quarter" idx="5"/>
          </p:nvPr>
        </p:nvSpPr>
        <p:spPr/>
        <p:txBody>
          <a:bodyPr/>
          <a:lstStyle/>
          <a:p>
            <a:fld id="{13801A28-D875-0D41-B155-65CB0BCBB909}" type="slidenum">
              <a:rPr lang="en-US" smtClean="0"/>
              <a:t>12</a:t>
            </a:fld>
            <a:endParaRPr lang="en-US"/>
          </a:p>
        </p:txBody>
      </p:sp>
    </p:spTree>
    <p:extLst>
      <p:ext uri="{BB962C8B-B14F-4D97-AF65-F5344CB8AC3E}">
        <p14:creationId xmlns:p14="http://schemas.microsoft.com/office/powerpoint/2010/main" val="292965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update the blue bar arrows at the top to add these sections in  </a:t>
            </a:r>
          </a:p>
        </p:txBody>
      </p:sp>
      <p:sp>
        <p:nvSpPr>
          <p:cNvPr id="4" name="Slide Number Placeholder 3"/>
          <p:cNvSpPr>
            <a:spLocks noGrp="1"/>
          </p:cNvSpPr>
          <p:nvPr>
            <p:ph type="sldNum" sz="quarter" idx="5"/>
          </p:nvPr>
        </p:nvSpPr>
        <p:spPr/>
        <p:txBody>
          <a:bodyPr/>
          <a:lstStyle/>
          <a:p>
            <a:fld id="{13801A28-D875-0D41-B155-65CB0BCBB909}" type="slidenum">
              <a:rPr lang="en-US" smtClean="0"/>
              <a:t>14</a:t>
            </a:fld>
            <a:endParaRPr lang="en-US"/>
          </a:p>
        </p:txBody>
      </p:sp>
    </p:spTree>
    <p:extLst>
      <p:ext uri="{BB962C8B-B14F-4D97-AF65-F5344CB8AC3E}">
        <p14:creationId xmlns:p14="http://schemas.microsoft.com/office/powerpoint/2010/main" val="197803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A7B9-475D-485A-F9BB-4686CA963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EC271-B507-F71A-2BEA-83C84ED9A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40E3A-21B0-3B45-4DD7-4241AF269A9B}"/>
              </a:ext>
            </a:extLst>
          </p:cNvPr>
          <p:cNvSpPr>
            <a:spLocks noGrp="1"/>
          </p:cNvSpPr>
          <p:nvPr>
            <p:ph type="body" idx="1"/>
          </p:nvPr>
        </p:nvSpPr>
        <p:spPr/>
        <p:txBody>
          <a:bodyPr/>
          <a:lstStyle/>
          <a:p>
            <a:r>
              <a:rPr lang="en-US" dirty="0"/>
              <a:t>Need to update the blue bar arrows at the top to add these sections in  </a:t>
            </a:r>
          </a:p>
        </p:txBody>
      </p:sp>
      <p:sp>
        <p:nvSpPr>
          <p:cNvPr id="4" name="Slide Number Placeholder 3">
            <a:extLst>
              <a:ext uri="{FF2B5EF4-FFF2-40B4-BE49-F238E27FC236}">
                <a16:creationId xmlns:a16="http://schemas.microsoft.com/office/drawing/2014/main" id="{FE330202-BAD2-B8F6-054A-8AD94BDEB059}"/>
              </a:ext>
            </a:extLst>
          </p:cNvPr>
          <p:cNvSpPr>
            <a:spLocks noGrp="1"/>
          </p:cNvSpPr>
          <p:nvPr>
            <p:ph type="sldNum" sz="quarter" idx="5"/>
          </p:nvPr>
        </p:nvSpPr>
        <p:spPr/>
        <p:txBody>
          <a:bodyPr/>
          <a:lstStyle/>
          <a:p>
            <a:fld id="{13801A28-D875-0D41-B155-65CB0BCBB909}" type="slidenum">
              <a:rPr lang="en-US" smtClean="0"/>
              <a:t>15</a:t>
            </a:fld>
            <a:endParaRPr lang="en-US"/>
          </a:p>
        </p:txBody>
      </p:sp>
    </p:spTree>
    <p:extLst>
      <p:ext uri="{BB962C8B-B14F-4D97-AF65-F5344CB8AC3E}">
        <p14:creationId xmlns:p14="http://schemas.microsoft.com/office/powerpoint/2010/main" val="33994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Colony can produce assignments when the genotype of one of the parents is missing either due to missing parental sample or due to failure to produce a parental genotype from an existing sample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Colony can assign parentage and relatedness and uses a maximum likelihood method to do so colony uses a maximum likelihood to assign parentage and sibship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801A28-D875-0D41-B155-65CB0BCBB909}" type="slidenum">
              <a:rPr lang="en-US" smtClean="0"/>
              <a:t>16</a:t>
            </a:fld>
            <a:endParaRPr lang="en-US"/>
          </a:p>
        </p:txBody>
      </p:sp>
    </p:spTree>
    <p:extLst>
      <p:ext uri="{BB962C8B-B14F-4D97-AF65-F5344CB8AC3E}">
        <p14:creationId xmlns:p14="http://schemas.microsoft.com/office/powerpoint/2010/main" val="287902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4/12/26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682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4/12/26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38317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4/12/26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099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4/12/26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7781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4/12/26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82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4/12/26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72122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4/12/26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922897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4/12/26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9812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4/12/26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616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4/12/26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90686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4/12/26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31325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4/12/26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3136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4" r:id="rId6"/>
    <p:sldLayoutId id="2147483679" r:id="rId7"/>
    <p:sldLayoutId id="2147483680" r:id="rId8"/>
    <p:sldLayoutId id="2147483681" r:id="rId9"/>
    <p:sldLayoutId id="2147483683" r:id="rId10"/>
    <p:sldLayoutId id="2147483682"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QuickStyle" Target="../diagrams/quickStyle3.xml"/><Relationship Id="rId5" Type="http://schemas.openxmlformats.org/officeDocument/2006/relationships/image" Target="../media/image11.png"/><Relationship Id="rId10" Type="http://schemas.openxmlformats.org/officeDocument/2006/relationships/diagramLayout" Target="../diagrams/layout3.xml"/><Relationship Id="rId4" Type="http://schemas.openxmlformats.org/officeDocument/2006/relationships/image" Target="../media/image10.png"/><Relationship Id="rId9"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5.emf"/><Relationship Id="rId7" Type="http://schemas.openxmlformats.org/officeDocument/2006/relationships/diagramLayout" Target="../diagrams/layou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4.png"/><Relationship Id="rId10" Type="http://schemas.microsoft.com/office/2007/relationships/diagramDrawing" Target="../diagrams/drawing4.xml"/><Relationship Id="rId4" Type="http://schemas.openxmlformats.org/officeDocument/2006/relationships/image" Target="../media/image13.png"/><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5.emf"/><Relationship Id="rId7" Type="http://schemas.openxmlformats.org/officeDocument/2006/relationships/diagramLayout" Target="../diagrams/layout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image" Target="../media/image16.emf"/><Relationship Id="rId5" Type="http://schemas.openxmlformats.org/officeDocument/2006/relationships/image" Target="../media/image14.png"/><Relationship Id="rId10" Type="http://schemas.microsoft.com/office/2007/relationships/diagramDrawing" Target="../diagrams/drawing5.xml"/><Relationship Id="rId4" Type="http://schemas.openxmlformats.org/officeDocument/2006/relationships/image" Target="../media/image13.png"/><Relationship Id="rId9"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8.png"/><Relationship Id="rId7" Type="http://schemas.openxmlformats.org/officeDocument/2006/relationships/diagramQuickStyle" Target="../diagrams/quickStyle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3.png"/><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8.png"/><Relationship Id="rId7" Type="http://schemas.openxmlformats.org/officeDocument/2006/relationships/diagramLayout" Target="../diagrams/layout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13.png"/><Relationship Id="rId10" Type="http://schemas.microsoft.com/office/2007/relationships/diagramDrawing" Target="../diagrams/drawing8.xml"/><Relationship Id="rId4" Type="http://schemas.openxmlformats.org/officeDocument/2006/relationships/image" Target="../media/image19.png"/><Relationship Id="rId9" Type="http://schemas.openxmlformats.org/officeDocument/2006/relationships/diagramColors" Target="../diagrams/colors8.xml"/></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8.png"/><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29CF6-769A-AB0A-08DC-FF1F3B1B2A39}"/>
              </a:ext>
            </a:extLst>
          </p:cNvPr>
          <p:cNvSpPr>
            <a:spLocks noGrp="1"/>
          </p:cNvSpPr>
          <p:nvPr>
            <p:ph type="ctrTitle"/>
          </p:nvPr>
        </p:nvSpPr>
        <p:spPr>
          <a:xfrm>
            <a:off x="7394351" y="253391"/>
            <a:ext cx="4623863" cy="3494348"/>
          </a:xfrm>
        </p:spPr>
        <p:txBody>
          <a:bodyPr anchor="b">
            <a:normAutofit/>
          </a:bodyPr>
          <a:lstStyle/>
          <a:p>
            <a:pPr marL="0" marR="0">
              <a:lnSpc>
                <a:spcPct val="90000"/>
              </a:lnSpc>
              <a:spcAft>
                <a:spcPts val="800"/>
              </a:spcAft>
            </a:pPr>
            <a:r>
              <a:rPr lang="en-US" sz="3200" kern="100" dirty="0">
                <a:effectLst/>
                <a:ea typeface="Aptos" panose="020B0004020202020204" pitchFamily="34" charset="0"/>
                <a:cs typeface="Times New Roman" panose="02020603050405020304" pitchFamily="18" charset="0"/>
              </a:rPr>
              <a:t>Using parentage-based tagging to identify natal origins of Chinook salmon returning to a restored creek</a:t>
            </a:r>
            <a:endParaRPr lang="en-US" sz="3200" dirty="0"/>
          </a:p>
        </p:txBody>
      </p:sp>
      <p:sp>
        <p:nvSpPr>
          <p:cNvPr id="3" name="Subtitle 2">
            <a:extLst>
              <a:ext uri="{FF2B5EF4-FFF2-40B4-BE49-F238E27FC236}">
                <a16:creationId xmlns:a16="http://schemas.microsoft.com/office/drawing/2014/main" id="{1A8C0429-69B7-253E-1C4A-856E7ABF7ECC}"/>
              </a:ext>
            </a:extLst>
          </p:cNvPr>
          <p:cNvSpPr>
            <a:spLocks noGrp="1"/>
          </p:cNvSpPr>
          <p:nvPr>
            <p:ph type="subTitle" idx="1"/>
          </p:nvPr>
        </p:nvSpPr>
        <p:spPr>
          <a:xfrm>
            <a:off x="7472657" y="4777154"/>
            <a:ext cx="3686746" cy="1719154"/>
          </a:xfrm>
        </p:spPr>
        <p:txBody>
          <a:bodyPr anchor="t">
            <a:normAutofit fontScale="47500" lnSpcReduction="20000"/>
          </a:bodyPr>
          <a:lstStyle/>
          <a:p>
            <a:pPr algn="l"/>
            <a:r>
              <a:rPr lang="en-US" sz="2800" dirty="0"/>
              <a:t>By: Alana </a:t>
            </a:r>
            <a:r>
              <a:rPr lang="en-US" sz="2800" dirty="0" err="1"/>
              <a:t>Luzzio</a:t>
            </a:r>
            <a:endParaRPr lang="en-US" sz="2800" dirty="0"/>
          </a:p>
          <a:p>
            <a:pPr algn="l"/>
            <a:r>
              <a:rPr lang="en-US" sz="1800" dirty="0"/>
              <a:t>PhD Candidate, Graduate Group in Ecology</a:t>
            </a:r>
          </a:p>
          <a:p>
            <a:pPr algn="l"/>
            <a:r>
              <a:rPr lang="en-US" sz="1800" dirty="0"/>
              <a:t>Major Advisor: Dr. Andrea Schreier</a:t>
            </a:r>
          </a:p>
          <a:p>
            <a:pPr algn="l"/>
            <a:r>
              <a:rPr lang="en-US" sz="1800" dirty="0"/>
              <a:t>Genomic Variation Lab, Animal science department, UC Davis</a:t>
            </a:r>
          </a:p>
          <a:p>
            <a:endParaRPr lang="en-US" sz="1800" b="1" i="0" u="none" strike="noStrike" cap="none" dirty="0">
              <a:solidFill>
                <a:schemeClr val="dk1"/>
              </a:solidFill>
              <a:latin typeface="PT Sans"/>
              <a:ea typeface="PT Sans"/>
              <a:cs typeface="PT Sans"/>
              <a:sym typeface="PT Sans"/>
            </a:endParaRPr>
          </a:p>
          <a:p>
            <a:endParaRPr lang="en-US" dirty="0"/>
          </a:p>
        </p:txBody>
      </p:sp>
      <p:pic>
        <p:nvPicPr>
          <p:cNvPr id="18" name="Picture 17" descr="Fishes at a shore">
            <a:extLst>
              <a:ext uri="{FF2B5EF4-FFF2-40B4-BE49-F238E27FC236}">
                <a16:creationId xmlns:a16="http://schemas.microsoft.com/office/drawing/2014/main" id="{AF71945E-8926-85C1-5218-E4F57FF89DD7}"/>
              </a:ext>
            </a:extLst>
          </p:cNvPr>
          <p:cNvPicPr>
            <a:picLocks noChangeAspect="1"/>
          </p:cNvPicPr>
          <p:nvPr/>
        </p:nvPicPr>
        <p:blipFill>
          <a:blip r:embed="rId2"/>
          <a:srcRect l="18899" r="5301"/>
          <a:stretch/>
        </p:blipFill>
        <p:spPr>
          <a:xfrm>
            <a:off x="20" y="10"/>
            <a:ext cx="6931132" cy="6857990"/>
          </a:xfrm>
          <a:prstGeom prst="rect">
            <a:avLst/>
          </a:prstGeom>
        </p:spPr>
      </p:pic>
      <p:cxnSp>
        <p:nvCxnSpPr>
          <p:cNvPr id="32" name="Straight Connector 31">
            <a:extLst>
              <a:ext uri="{FF2B5EF4-FFF2-40B4-BE49-F238E27FC236}">
                <a16:creationId xmlns:a16="http://schemas.microsoft.com/office/drawing/2014/main" id="{6CA391F1-4B2C-521B-F6A5-52C74B303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5848" y="47115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9DFE386-9430-EEF9-8FFB-89D4F08AC9E1}"/>
              </a:ext>
            </a:extLst>
          </p:cNvPr>
          <p:cNvSpPr/>
          <p:nvPr/>
        </p:nvSpPr>
        <p:spPr>
          <a:xfrm>
            <a:off x="10729615" y="5610098"/>
            <a:ext cx="1288599" cy="124790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CA0603A-2B6F-5651-3976-FD95303113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5015" y="5610098"/>
            <a:ext cx="1296965" cy="1341567"/>
          </a:xfrm>
          <a:prstGeom prst="rect">
            <a:avLst/>
          </a:prstGeom>
        </p:spPr>
      </p:pic>
    </p:spTree>
    <p:extLst>
      <p:ext uri="{BB962C8B-B14F-4D97-AF65-F5344CB8AC3E}">
        <p14:creationId xmlns:p14="http://schemas.microsoft.com/office/powerpoint/2010/main" val="32102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B3BB2-6D31-D43F-201B-4D4814BCB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F401C2-3CEA-49FC-C027-3E74F0FEFDDC}"/>
              </a:ext>
            </a:extLst>
          </p:cNvPr>
          <p:cNvSpPr>
            <a:spLocks noGrp="1"/>
          </p:cNvSpPr>
          <p:nvPr>
            <p:ph type="title"/>
          </p:nvPr>
        </p:nvSpPr>
        <p:spPr>
          <a:xfrm>
            <a:off x="604220" y="247136"/>
            <a:ext cx="10890929" cy="1097280"/>
          </a:xfrm>
        </p:spPr>
        <p:txBody>
          <a:bodyPr/>
          <a:lstStyle/>
          <a:p>
            <a:r>
              <a:rPr lang="en-US" dirty="0"/>
              <a:t>Feather River Hatchery test</a:t>
            </a:r>
          </a:p>
        </p:txBody>
      </p:sp>
      <p:sp>
        <p:nvSpPr>
          <p:cNvPr id="3" name="Content Placeholder 2">
            <a:extLst>
              <a:ext uri="{FF2B5EF4-FFF2-40B4-BE49-F238E27FC236}">
                <a16:creationId xmlns:a16="http://schemas.microsoft.com/office/drawing/2014/main" id="{2CA6957F-7E45-F24C-8267-DDB4B89F289D}"/>
              </a:ext>
            </a:extLst>
          </p:cNvPr>
          <p:cNvSpPr>
            <a:spLocks noGrp="1"/>
          </p:cNvSpPr>
          <p:nvPr>
            <p:ph idx="1"/>
          </p:nvPr>
        </p:nvSpPr>
        <p:spPr>
          <a:xfrm>
            <a:off x="824717" y="1195756"/>
            <a:ext cx="6833383" cy="3566160"/>
          </a:xfrm>
        </p:spPr>
        <p:txBody>
          <a:bodyPr/>
          <a:lstStyle/>
          <a:p>
            <a:r>
              <a:rPr lang="en-US" dirty="0"/>
              <a:t>Obtained green eggs from the Feather River Hatchery</a:t>
            </a:r>
          </a:p>
          <a:p>
            <a:pPr lvl="1"/>
            <a:r>
              <a:rPr lang="en-US" dirty="0"/>
              <a:t>Nine families and parental tissue</a:t>
            </a:r>
          </a:p>
          <a:p>
            <a:endParaRPr lang="en-US" dirty="0"/>
          </a:p>
        </p:txBody>
      </p:sp>
      <p:pic>
        <p:nvPicPr>
          <p:cNvPr id="9" name="Picture 8">
            <a:extLst>
              <a:ext uri="{FF2B5EF4-FFF2-40B4-BE49-F238E27FC236}">
                <a16:creationId xmlns:a16="http://schemas.microsoft.com/office/drawing/2014/main" id="{CB0D52FB-82E1-39E4-8344-99CC0B7C4AC0}"/>
              </a:ext>
            </a:extLst>
          </p:cNvPr>
          <p:cNvPicPr>
            <a:picLocks noChangeAspect="1"/>
          </p:cNvPicPr>
          <p:nvPr/>
        </p:nvPicPr>
        <p:blipFill>
          <a:blip r:embed="rId3"/>
          <a:stretch>
            <a:fillRect/>
          </a:stretch>
        </p:blipFill>
        <p:spPr>
          <a:xfrm>
            <a:off x="267123" y="2346011"/>
            <a:ext cx="2821556" cy="3771714"/>
          </a:xfrm>
          <a:prstGeom prst="rect">
            <a:avLst/>
          </a:prstGeom>
        </p:spPr>
      </p:pic>
      <p:pic>
        <p:nvPicPr>
          <p:cNvPr id="11" name="Picture 10">
            <a:extLst>
              <a:ext uri="{FF2B5EF4-FFF2-40B4-BE49-F238E27FC236}">
                <a16:creationId xmlns:a16="http://schemas.microsoft.com/office/drawing/2014/main" id="{FA7A1168-E5C0-977F-11D1-5635DAB323C8}"/>
              </a:ext>
            </a:extLst>
          </p:cNvPr>
          <p:cNvPicPr>
            <a:picLocks noChangeAspect="1"/>
          </p:cNvPicPr>
          <p:nvPr/>
        </p:nvPicPr>
        <p:blipFill>
          <a:blip r:embed="rId4"/>
          <a:stretch>
            <a:fillRect/>
          </a:stretch>
        </p:blipFill>
        <p:spPr>
          <a:xfrm>
            <a:off x="3558022" y="2346011"/>
            <a:ext cx="2832958" cy="3771714"/>
          </a:xfrm>
          <a:prstGeom prst="rect">
            <a:avLst/>
          </a:prstGeom>
        </p:spPr>
      </p:pic>
      <p:sp>
        <p:nvSpPr>
          <p:cNvPr id="12" name="Right Arrow 11">
            <a:extLst>
              <a:ext uri="{FF2B5EF4-FFF2-40B4-BE49-F238E27FC236}">
                <a16:creationId xmlns:a16="http://schemas.microsoft.com/office/drawing/2014/main" id="{1C53E208-0ACA-7676-56B7-99375F3DC103}"/>
              </a:ext>
            </a:extLst>
          </p:cNvPr>
          <p:cNvSpPr/>
          <p:nvPr/>
        </p:nvSpPr>
        <p:spPr>
          <a:xfrm>
            <a:off x="3174801" y="4006148"/>
            <a:ext cx="332510" cy="225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8949CEE-2548-B845-5618-0E3846489EB4}"/>
              </a:ext>
            </a:extLst>
          </p:cNvPr>
          <p:cNvSpPr/>
          <p:nvPr/>
        </p:nvSpPr>
        <p:spPr>
          <a:xfrm>
            <a:off x="6421600" y="3996017"/>
            <a:ext cx="332510" cy="225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D9528DC-6069-9CAA-BE33-03AF0192D260}"/>
              </a:ext>
            </a:extLst>
          </p:cNvPr>
          <p:cNvPicPr>
            <a:picLocks noChangeAspect="1"/>
          </p:cNvPicPr>
          <p:nvPr/>
        </p:nvPicPr>
        <p:blipFill>
          <a:blip r:embed="rId5"/>
          <a:stretch>
            <a:fillRect/>
          </a:stretch>
        </p:blipFill>
        <p:spPr>
          <a:xfrm>
            <a:off x="6787463" y="2575510"/>
            <a:ext cx="2594285" cy="3292453"/>
          </a:xfrm>
          <a:prstGeom prst="rect">
            <a:avLst/>
          </a:prstGeom>
        </p:spPr>
      </p:pic>
      <p:sp>
        <p:nvSpPr>
          <p:cNvPr id="16" name="Right Arrow 15">
            <a:extLst>
              <a:ext uri="{FF2B5EF4-FFF2-40B4-BE49-F238E27FC236}">
                <a16:creationId xmlns:a16="http://schemas.microsoft.com/office/drawing/2014/main" id="{7B70127F-5D30-A797-6C3D-35B49D9D172F}"/>
              </a:ext>
            </a:extLst>
          </p:cNvPr>
          <p:cNvSpPr/>
          <p:nvPr/>
        </p:nvSpPr>
        <p:spPr>
          <a:xfrm>
            <a:off x="9445721" y="4006148"/>
            <a:ext cx="332510" cy="225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6D1C6A1-475B-27CE-7ED2-89B261956F0D}"/>
              </a:ext>
            </a:extLst>
          </p:cNvPr>
          <p:cNvGrpSpPr/>
          <p:nvPr/>
        </p:nvGrpSpPr>
        <p:grpSpPr>
          <a:xfrm>
            <a:off x="9772234" y="3085463"/>
            <a:ext cx="2228969" cy="2296432"/>
            <a:chOff x="9772234" y="3251716"/>
            <a:chExt cx="2228969" cy="2296432"/>
          </a:xfrm>
        </p:grpSpPr>
        <p:pic>
          <p:nvPicPr>
            <p:cNvPr id="19" name="Picture 18">
              <a:extLst>
                <a:ext uri="{FF2B5EF4-FFF2-40B4-BE49-F238E27FC236}">
                  <a16:creationId xmlns:a16="http://schemas.microsoft.com/office/drawing/2014/main" id="{F802C4E2-B847-180E-48DA-7C5103DFF464}"/>
                </a:ext>
              </a:extLst>
            </p:cNvPr>
            <p:cNvPicPr>
              <a:picLocks noChangeAspect="1"/>
            </p:cNvPicPr>
            <p:nvPr/>
          </p:nvPicPr>
          <p:blipFill>
            <a:blip r:embed="rId6"/>
            <a:srcRect l="3963" t="5797"/>
            <a:stretch>
              <a:fillRect/>
            </a:stretch>
          </p:blipFill>
          <p:spPr>
            <a:xfrm>
              <a:off x="9927770" y="3621974"/>
              <a:ext cx="2073433" cy="1926174"/>
            </a:xfrm>
            <a:prstGeom prst="rect">
              <a:avLst/>
            </a:prstGeom>
          </p:spPr>
        </p:pic>
        <p:sp>
          <p:nvSpPr>
            <p:cNvPr id="20" name="Rectangle 19">
              <a:extLst>
                <a:ext uri="{FF2B5EF4-FFF2-40B4-BE49-F238E27FC236}">
                  <a16:creationId xmlns:a16="http://schemas.microsoft.com/office/drawing/2014/main" id="{A8C0DC16-3F84-4FE5-7B36-0E48924ACE64}"/>
                </a:ext>
              </a:extLst>
            </p:cNvPr>
            <p:cNvSpPr/>
            <p:nvPr/>
          </p:nvSpPr>
          <p:spPr>
            <a:xfrm>
              <a:off x="9803290" y="3503448"/>
              <a:ext cx="1691859" cy="417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5D5803-5957-A1DE-B541-87333D94F89F}"/>
                </a:ext>
              </a:extLst>
            </p:cNvPr>
            <p:cNvSpPr txBox="1"/>
            <p:nvPr/>
          </p:nvSpPr>
          <p:spPr>
            <a:xfrm>
              <a:off x="9772234" y="3251716"/>
              <a:ext cx="218944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Extracted DNA</a:t>
              </a:r>
            </a:p>
            <a:p>
              <a:pPr algn="ctr"/>
              <a:r>
                <a:rPr lang="en-US" dirty="0">
                  <a:latin typeface="Times New Roman" panose="02020603050405020304" pitchFamily="18" charset="0"/>
                  <a:cs typeface="Times New Roman" panose="02020603050405020304" pitchFamily="18" charset="0"/>
                </a:rPr>
                <a:t>and ran on SNP panel</a:t>
              </a:r>
            </a:p>
          </p:txBody>
        </p:sp>
      </p:grpSp>
      <p:grpSp>
        <p:nvGrpSpPr>
          <p:cNvPr id="25" name="Group 24">
            <a:extLst>
              <a:ext uri="{FF2B5EF4-FFF2-40B4-BE49-F238E27FC236}">
                <a16:creationId xmlns:a16="http://schemas.microsoft.com/office/drawing/2014/main" id="{0F21B477-E435-FC1A-47C9-9C8EF5B031C2}"/>
              </a:ext>
            </a:extLst>
          </p:cNvPr>
          <p:cNvGrpSpPr/>
          <p:nvPr/>
        </p:nvGrpSpPr>
        <p:grpSpPr>
          <a:xfrm>
            <a:off x="11079685" y="26753"/>
            <a:ext cx="1353930" cy="1565993"/>
            <a:chOff x="10307791" y="50503"/>
            <a:chExt cx="1353930" cy="1565993"/>
          </a:xfrm>
        </p:grpSpPr>
        <p:pic>
          <p:nvPicPr>
            <p:cNvPr id="26" name="Picture 25">
              <a:extLst>
                <a:ext uri="{FF2B5EF4-FFF2-40B4-BE49-F238E27FC236}">
                  <a16:creationId xmlns:a16="http://schemas.microsoft.com/office/drawing/2014/main" id="{4EB9504F-43D1-BB2B-F5C3-F292B257FC6C}"/>
                </a:ext>
              </a:extLst>
            </p:cNvPr>
            <p:cNvPicPr>
              <a:picLocks noChangeAspect="1"/>
            </p:cNvPicPr>
            <p:nvPr/>
          </p:nvPicPr>
          <p:blipFill>
            <a:blip r:embed="rId7"/>
            <a:srcRect r="9864"/>
            <a:stretch>
              <a:fillRect/>
            </a:stretch>
          </p:blipFill>
          <p:spPr>
            <a:xfrm>
              <a:off x="10307791" y="50503"/>
              <a:ext cx="935809" cy="1054698"/>
            </a:xfrm>
            <a:prstGeom prst="rect">
              <a:avLst/>
            </a:prstGeom>
          </p:spPr>
        </p:pic>
        <p:sp>
          <p:nvSpPr>
            <p:cNvPr id="27" name="TextBox 26">
              <a:extLst>
                <a:ext uri="{FF2B5EF4-FFF2-40B4-BE49-F238E27FC236}">
                  <a16:creationId xmlns:a16="http://schemas.microsoft.com/office/drawing/2014/main" id="{226600D6-F1B3-7C20-A784-EC27050E2C3D}"/>
                </a:ext>
              </a:extLst>
            </p:cNvPr>
            <p:cNvSpPr txBox="1"/>
            <p:nvPr/>
          </p:nvSpPr>
          <p:spPr>
            <a:xfrm>
              <a:off x="10316143" y="1108665"/>
              <a:ext cx="1345578" cy="507831"/>
            </a:xfrm>
            <a:prstGeom prst="rect">
              <a:avLst/>
            </a:prstGeom>
            <a:noFill/>
          </p:spPr>
          <p:txBody>
            <a:bodyPr wrap="square" rtlCol="0">
              <a:spAutoFit/>
            </a:bodyPr>
            <a:lstStyle/>
            <a:p>
              <a:r>
                <a:rPr lang="en-US" sz="900" dirty="0"/>
                <a:t>Lila </a:t>
              </a:r>
              <a:r>
                <a:rPr lang="en-US" sz="900" dirty="0" err="1"/>
                <a:t>Magbilang</a:t>
              </a:r>
              <a:r>
                <a:rPr lang="en-US" sz="900" dirty="0"/>
                <a:t> Undergraduate Researcher</a:t>
              </a:r>
            </a:p>
          </p:txBody>
        </p:sp>
      </p:grpSp>
      <p:grpSp>
        <p:nvGrpSpPr>
          <p:cNvPr id="30" name="Group 29">
            <a:extLst>
              <a:ext uri="{FF2B5EF4-FFF2-40B4-BE49-F238E27FC236}">
                <a16:creationId xmlns:a16="http://schemas.microsoft.com/office/drawing/2014/main" id="{5D1166FE-B606-84E6-A489-CA2EB5EA70DA}"/>
              </a:ext>
            </a:extLst>
          </p:cNvPr>
          <p:cNvGrpSpPr/>
          <p:nvPr/>
        </p:nvGrpSpPr>
        <p:grpSpPr>
          <a:xfrm>
            <a:off x="9953498" y="31124"/>
            <a:ext cx="1391252" cy="1575043"/>
            <a:chOff x="9810996" y="31124"/>
            <a:chExt cx="1391252" cy="1575043"/>
          </a:xfrm>
        </p:grpSpPr>
        <p:pic>
          <p:nvPicPr>
            <p:cNvPr id="31" name="Picture 30">
              <a:extLst>
                <a:ext uri="{FF2B5EF4-FFF2-40B4-BE49-F238E27FC236}">
                  <a16:creationId xmlns:a16="http://schemas.microsoft.com/office/drawing/2014/main" id="{6995DBC7-0384-35E7-FC78-726F78989711}"/>
                </a:ext>
              </a:extLst>
            </p:cNvPr>
            <p:cNvPicPr>
              <a:picLocks noChangeAspect="1"/>
            </p:cNvPicPr>
            <p:nvPr/>
          </p:nvPicPr>
          <p:blipFill>
            <a:blip r:embed="rId8"/>
            <a:stretch>
              <a:fillRect/>
            </a:stretch>
          </p:blipFill>
          <p:spPr>
            <a:xfrm>
              <a:off x="9810996" y="31124"/>
              <a:ext cx="1055962" cy="1054697"/>
            </a:xfrm>
            <a:prstGeom prst="rect">
              <a:avLst/>
            </a:prstGeom>
          </p:spPr>
        </p:pic>
        <p:sp>
          <p:nvSpPr>
            <p:cNvPr id="32" name="TextBox 31">
              <a:extLst>
                <a:ext uri="{FF2B5EF4-FFF2-40B4-BE49-F238E27FC236}">
                  <a16:creationId xmlns:a16="http://schemas.microsoft.com/office/drawing/2014/main" id="{4A6FC311-A7F5-FF05-FF74-22A80A957D54}"/>
                </a:ext>
              </a:extLst>
            </p:cNvPr>
            <p:cNvSpPr txBox="1"/>
            <p:nvPr/>
          </p:nvSpPr>
          <p:spPr>
            <a:xfrm>
              <a:off x="9856670" y="1098336"/>
              <a:ext cx="1345578" cy="507831"/>
            </a:xfrm>
            <a:prstGeom prst="rect">
              <a:avLst/>
            </a:prstGeom>
            <a:noFill/>
          </p:spPr>
          <p:txBody>
            <a:bodyPr wrap="square" rtlCol="0">
              <a:spAutoFit/>
            </a:bodyPr>
            <a:lstStyle/>
            <a:p>
              <a:r>
                <a:rPr lang="en-US" sz="900" dirty="0"/>
                <a:t>Juliette </a:t>
              </a:r>
              <a:r>
                <a:rPr lang="en-US" sz="900" dirty="0" err="1"/>
                <a:t>Dalicano</a:t>
              </a:r>
              <a:endParaRPr lang="en-US" sz="900" dirty="0"/>
            </a:p>
            <a:p>
              <a:r>
                <a:rPr lang="en-US" sz="900" dirty="0"/>
                <a:t>Undergraduate Researcher</a:t>
              </a:r>
            </a:p>
          </p:txBody>
        </p:sp>
      </p:grpSp>
      <p:graphicFrame>
        <p:nvGraphicFramePr>
          <p:cNvPr id="5" name="Diagram 4">
            <a:extLst>
              <a:ext uri="{FF2B5EF4-FFF2-40B4-BE49-F238E27FC236}">
                <a16:creationId xmlns:a16="http://schemas.microsoft.com/office/drawing/2014/main" id="{E5133B00-2163-09C4-57A7-AFE3763382CC}"/>
              </a:ext>
            </a:extLst>
          </p:cNvPr>
          <p:cNvGraphicFramePr/>
          <p:nvPr>
            <p:extLst>
              <p:ext uri="{D42A27DB-BD31-4B8C-83A1-F6EECF244321}">
                <p14:modId xmlns:p14="http://schemas.microsoft.com/office/powerpoint/2010/main" val="297266"/>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32849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D1FA0-B3AF-7B71-2E63-35A8D492A181}"/>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F8927F64-CD8B-DDB3-D496-D9BC6F7CBD1C}"/>
              </a:ext>
            </a:extLst>
          </p:cNvPr>
          <p:cNvGrpSpPr/>
          <p:nvPr/>
        </p:nvGrpSpPr>
        <p:grpSpPr>
          <a:xfrm>
            <a:off x="682984" y="2251035"/>
            <a:ext cx="5553693" cy="3657599"/>
            <a:chOff x="682984" y="2251035"/>
            <a:chExt cx="5553693" cy="3657599"/>
          </a:xfrm>
        </p:grpSpPr>
        <p:pic>
          <p:nvPicPr>
            <p:cNvPr id="32" name="Picture 31">
              <a:extLst>
                <a:ext uri="{FF2B5EF4-FFF2-40B4-BE49-F238E27FC236}">
                  <a16:creationId xmlns:a16="http://schemas.microsoft.com/office/drawing/2014/main" id="{16B74177-A123-C8C6-1417-65A92CDF1B95}"/>
                </a:ext>
              </a:extLst>
            </p:cNvPr>
            <p:cNvPicPr>
              <a:picLocks noChangeAspect="1"/>
            </p:cNvPicPr>
            <p:nvPr/>
          </p:nvPicPr>
          <p:blipFill>
            <a:blip r:embed="rId3"/>
            <a:srcRect l="3633"/>
            <a:stretch>
              <a:fillRect/>
            </a:stretch>
          </p:blipFill>
          <p:spPr>
            <a:xfrm>
              <a:off x="949569" y="2251035"/>
              <a:ext cx="5287108" cy="3657599"/>
            </a:xfrm>
            <a:prstGeom prst="rect">
              <a:avLst/>
            </a:prstGeom>
          </p:spPr>
        </p:pic>
        <p:sp>
          <p:nvSpPr>
            <p:cNvPr id="33" name="TextBox 32">
              <a:extLst>
                <a:ext uri="{FF2B5EF4-FFF2-40B4-BE49-F238E27FC236}">
                  <a16:creationId xmlns:a16="http://schemas.microsoft.com/office/drawing/2014/main" id="{15E95A11-4BB3-A535-1494-691C7E53A037}"/>
                </a:ext>
              </a:extLst>
            </p:cNvPr>
            <p:cNvSpPr txBox="1"/>
            <p:nvPr/>
          </p:nvSpPr>
          <p:spPr>
            <a:xfrm rot="16200000">
              <a:off x="-526706" y="3829053"/>
              <a:ext cx="2727157"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Count of Offspring-Parent Matches</a:t>
              </a:r>
            </a:p>
          </p:txBody>
        </p:sp>
      </p:grpSp>
      <p:sp>
        <p:nvSpPr>
          <p:cNvPr id="2" name="Title 1">
            <a:extLst>
              <a:ext uri="{FF2B5EF4-FFF2-40B4-BE49-F238E27FC236}">
                <a16:creationId xmlns:a16="http://schemas.microsoft.com/office/drawing/2014/main" id="{6A1E21C2-FB3E-D9CA-A6DA-C64022A4FBD9}"/>
              </a:ext>
            </a:extLst>
          </p:cNvPr>
          <p:cNvSpPr>
            <a:spLocks noGrp="1"/>
          </p:cNvSpPr>
          <p:nvPr>
            <p:ph type="title"/>
          </p:nvPr>
        </p:nvSpPr>
        <p:spPr>
          <a:xfrm>
            <a:off x="604220" y="247136"/>
            <a:ext cx="10890929" cy="1097280"/>
          </a:xfrm>
        </p:spPr>
        <p:txBody>
          <a:bodyPr/>
          <a:lstStyle/>
          <a:p>
            <a:r>
              <a:rPr lang="en-US" dirty="0"/>
              <a:t>Feather River Hatchery test results</a:t>
            </a:r>
          </a:p>
        </p:txBody>
      </p:sp>
      <p:sp>
        <p:nvSpPr>
          <p:cNvPr id="3" name="Content Placeholder 2">
            <a:extLst>
              <a:ext uri="{FF2B5EF4-FFF2-40B4-BE49-F238E27FC236}">
                <a16:creationId xmlns:a16="http://schemas.microsoft.com/office/drawing/2014/main" id="{ECFDBFBA-A0AB-F365-88E8-28882EF75D96}"/>
              </a:ext>
            </a:extLst>
          </p:cNvPr>
          <p:cNvSpPr>
            <a:spLocks noGrp="1"/>
          </p:cNvSpPr>
          <p:nvPr>
            <p:ph idx="1"/>
          </p:nvPr>
        </p:nvSpPr>
        <p:spPr>
          <a:xfrm>
            <a:off x="824717" y="1195756"/>
            <a:ext cx="6073871" cy="1055279"/>
          </a:xfrm>
        </p:spPr>
        <p:txBody>
          <a:bodyPr>
            <a:normAutofit lnSpcReduction="10000"/>
          </a:bodyPr>
          <a:lstStyle/>
          <a:p>
            <a:pPr marL="0" indent="0">
              <a:lnSpc>
                <a:spcPct val="100000"/>
              </a:lnSpc>
              <a:buNone/>
            </a:pPr>
            <a:r>
              <a:rPr lang="en-US" dirty="0"/>
              <a:t>Nine families</a:t>
            </a:r>
          </a:p>
          <a:p>
            <a:pPr lvl="1">
              <a:lnSpc>
                <a:spcPct val="100000"/>
              </a:lnSpc>
            </a:pPr>
            <a:r>
              <a:rPr lang="en-US" dirty="0"/>
              <a:t>72 offspring</a:t>
            </a:r>
          </a:p>
          <a:p>
            <a:pPr lvl="1">
              <a:lnSpc>
                <a:spcPct val="100000"/>
              </a:lnSpc>
            </a:pPr>
            <a:r>
              <a:rPr lang="en-US" dirty="0"/>
              <a:t>20 parents</a:t>
            </a:r>
          </a:p>
        </p:txBody>
      </p:sp>
      <p:grpSp>
        <p:nvGrpSpPr>
          <p:cNvPr id="7" name="Group 6">
            <a:extLst>
              <a:ext uri="{FF2B5EF4-FFF2-40B4-BE49-F238E27FC236}">
                <a16:creationId xmlns:a16="http://schemas.microsoft.com/office/drawing/2014/main" id="{1F1CEB22-8DC3-903D-3E88-E3AAE0C54C03}"/>
              </a:ext>
            </a:extLst>
          </p:cNvPr>
          <p:cNvGrpSpPr/>
          <p:nvPr/>
        </p:nvGrpSpPr>
        <p:grpSpPr>
          <a:xfrm>
            <a:off x="11079685" y="26753"/>
            <a:ext cx="1353930" cy="1565993"/>
            <a:chOff x="10307791" y="50503"/>
            <a:chExt cx="1353930" cy="1565993"/>
          </a:xfrm>
        </p:grpSpPr>
        <p:pic>
          <p:nvPicPr>
            <p:cNvPr id="8" name="Picture 7">
              <a:extLst>
                <a:ext uri="{FF2B5EF4-FFF2-40B4-BE49-F238E27FC236}">
                  <a16:creationId xmlns:a16="http://schemas.microsoft.com/office/drawing/2014/main" id="{3307B0AD-B1A1-6DDE-FB7C-0EE7F1E99BEC}"/>
                </a:ext>
              </a:extLst>
            </p:cNvPr>
            <p:cNvPicPr>
              <a:picLocks noChangeAspect="1"/>
            </p:cNvPicPr>
            <p:nvPr/>
          </p:nvPicPr>
          <p:blipFill>
            <a:blip r:embed="rId4"/>
            <a:srcRect r="9864"/>
            <a:stretch>
              <a:fillRect/>
            </a:stretch>
          </p:blipFill>
          <p:spPr>
            <a:xfrm>
              <a:off x="10307791" y="50503"/>
              <a:ext cx="935809" cy="1054698"/>
            </a:xfrm>
            <a:prstGeom prst="rect">
              <a:avLst/>
            </a:prstGeom>
          </p:spPr>
        </p:pic>
        <p:sp>
          <p:nvSpPr>
            <p:cNvPr id="10" name="TextBox 9">
              <a:extLst>
                <a:ext uri="{FF2B5EF4-FFF2-40B4-BE49-F238E27FC236}">
                  <a16:creationId xmlns:a16="http://schemas.microsoft.com/office/drawing/2014/main" id="{DEEBF21A-6D1D-2F6A-72B1-84245B819BD9}"/>
                </a:ext>
              </a:extLst>
            </p:cNvPr>
            <p:cNvSpPr txBox="1"/>
            <p:nvPr/>
          </p:nvSpPr>
          <p:spPr>
            <a:xfrm>
              <a:off x="10316143" y="1108665"/>
              <a:ext cx="1345578" cy="507831"/>
            </a:xfrm>
            <a:prstGeom prst="rect">
              <a:avLst/>
            </a:prstGeom>
            <a:noFill/>
          </p:spPr>
          <p:txBody>
            <a:bodyPr wrap="square" rtlCol="0">
              <a:spAutoFit/>
            </a:bodyPr>
            <a:lstStyle/>
            <a:p>
              <a:r>
                <a:rPr lang="en-US" sz="900" dirty="0"/>
                <a:t>Lila </a:t>
              </a:r>
              <a:r>
                <a:rPr lang="en-US" sz="900" dirty="0" err="1"/>
                <a:t>Magbilang</a:t>
              </a:r>
              <a:r>
                <a:rPr lang="en-US" sz="900" dirty="0"/>
                <a:t> Undergraduate Researcher</a:t>
              </a:r>
            </a:p>
          </p:txBody>
        </p:sp>
      </p:grpSp>
      <p:grpSp>
        <p:nvGrpSpPr>
          <p:cNvPr id="23" name="Group 22">
            <a:extLst>
              <a:ext uri="{FF2B5EF4-FFF2-40B4-BE49-F238E27FC236}">
                <a16:creationId xmlns:a16="http://schemas.microsoft.com/office/drawing/2014/main" id="{3393F84C-6ADB-0CF8-62C8-CC7E727A63B0}"/>
              </a:ext>
            </a:extLst>
          </p:cNvPr>
          <p:cNvGrpSpPr/>
          <p:nvPr/>
        </p:nvGrpSpPr>
        <p:grpSpPr>
          <a:xfrm>
            <a:off x="9953498" y="31124"/>
            <a:ext cx="1391252" cy="1575043"/>
            <a:chOff x="9810996" y="31124"/>
            <a:chExt cx="1391252" cy="1575043"/>
          </a:xfrm>
        </p:grpSpPr>
        <p:pic>
          <p:nvPicPr>
            <p:cNvPr id="24" name="Picture 23">
              <a:extLst>
                <a:ext uri="{FF2B5EF4-FFF2-40B4-BE49-F238E27FC236}">
                  <a16:creationId xmlns:a16="http://schemas.microsoft.com/office/drawing/2014/main" id="{43638F96-9B1B-0721-DC57-B67F5335A1FA}"/>
                </a:ext>
              </a:extLst>
            </p:cNvPr>
            <p:cNvPicPr>
              <a:picLocks noChangeAspect="1"/>
            </p:cNvPicPr>
            <p:nvPr/>
          </p:nvPicPr>
          <p:blipFill>
            <a:blip r:embed="rId5"/>
            <a:stretch>
              <a:fillRect/>
            </a:stretch>
          </p:blipFill>
          <p:spPr>
            <a:xfrm>
              <a:off x="9810996" y="31124"/>
              <a:ext cx="1055962" cy="1054697"/>
            </a:xfrm>
            <a:prstGeom prst="rect">
              <a:avLst/>
            </a:prstGeom>
          </p:spPr>
        </p:pic>
        <p:sp>
          <p:nvSpPr>
            <p:cNvPr id="25" name="TextBox 24">
              <a:extLst>
                <a:ext uri="{FF2B5EF4-FFF2-40B4-BE49-F238E27FC236}">
                  <a16:creationId xmlns:a16="http://schemas.microsoft.com/office/drawing/2014/main" id="{1380E997-F39D-AD5C-C68A-B4AB51C9C8D5}"/>
                </a:ext>
              </a:extLst>
            </p:cNvPr>
            <p:cNvSpPr txBox="1"/>
            <p:nvPr/>
          </p:nvSpPr>
          <p:spPr>
            <a:xfrm>
              <a:off x="9856670" y="1098336"/>
              <a:ext cx="1345578" cy="507831"/>
            </a:xfrm>
            <a:prstGeom prst="rect">
              <a:avLst/>
            </a:prstGeom>
            <a:noFill/>
          </p:spPr>
          <p:txBody>
            <a:bodyPr wrap="square" rtlCol="0">
              <a:spAutoFit/>
            </a:bodyPr>
            <a:lstStyle/>
            <a:p>
              <a:r>
                <a:rPr lang="en-US" sz="900" dirty="0"/>
                <a:t>Juliette </a:t>
              </a:r>
              <a:r>
                <a:rPr lang="en-US" sz="900" dirty="0" err="1"/>
                <a:t>Dalicano</a:t>
              </a:r>
              <a:endParaRPr lang="en-US" sz="900" dirty="0"/>
            </a:p>
            <a:p>
              <a:r>
                <a:rPr lang="en-US" sz="900" dirty="0"/>
                <a:t>Undergraduate Researcher</a:t>
              </a:r>
            </a:p>
          </p:txBody>
        </p:sp>
      </p:grpSp>
      <p:sp>
        <p:nvSpPr>
          <p:cNvPr id="21" name="TextBox 20">
            <a:extLst>
              <a:ext uri="{FF2B5EF4-FFF2-40B4-BE49-F238E27FC236}">
                <a16:creationId xmlns:a16="http://schemas.microsoft.com/office/drawing/2014/main" id="{DEFA7A73-968D-B96B-A5B1-4C4E273AC127}"/>
              </a:ext>
            </a:extLst>
          </p:cNvPr>
          <p:cNvSpPr txBox="1"/>
          <p:nvPr/>
        </p:nvSpPr>
        <p:spPr>
          <a:xfrm>
            <a:off x="1811216" y="5662244"/>
            <a:ext cx="865943" cy="369332"/>
          </a:xfrm>
          <a:prstGeom prst="rect">
            <a:avLst/>
          </a:prstGeom>
          <a:noFill/>
        </p:spPr>
        <p:txBody>
          <a:bodyPr wrap="none" rtlCol="0">
            <a:spAutoFit/>
          </a:bodyPr>
          <a:lstStyle/>
          <a:p>
            <a:pPr algn="ctr"/>
            <a:r>
              <a:rPr lang="en-US" sz="900" dirty="0"/>
              <a:t>72/72 correct</a:t>
            </a:r>
          </a:p>
          <a:p>
            <a:pPr algn="ctr"/>
            <a:r>
              <a:rPr lang="en-US" sz="900" dirty="0"/>
              <a:t>100% </a:t>
            </a:r>
          </a:p>
        </p:txBody>
      </p:sp>
      <p:sp>
        <p:nvSpPr>
          <p:cNvPr id="26" name="TextBox 25">
            <a:extLst>
              <a:ext uri="{FF2B5EF4-FFF2-40B4-BE49-F238E27FC236}">
                <a16:creationId xmlns:a16="http://schemas.microsoft.com/office/drawing/2014/main" id="{997F90AF-4A87-859E-5BE9-D0B2A3192B2C}"/>
              </a:ext>
            </a:extLst>
          </p:cNvPr>
          <p:cNvSpPr txBox="1"/>
          <p:nvPr/>
        </p:nvSpPr>
        <p:spPr>
          <a:xfrm>
            <a:off x="3305124" y="5662244"/>
            <a:ext cx="865943" cy="369332"/>
          </a:xfrm>
          <a:prstGeom prst="rect">
            <a:avLst/>
          </a:prstGeom>
          <a:noFill/>
        </p:spPr>
        <p:txBody>
          <a:bodyPr wrap="none" rtlCol="0">
            <a:spAutoFit/>
          </a:bodyPr>
          <a:lstStyle/>
          <a:p>
            <a:pPr algn="ctr"/>
            <a:r>
              <a:rPr lang="en-US" sz="900" dirty="0"/>
              <a:t>67/72 correct</a:t>
            </a:r>
          </a:p>
          <a:p>
            <a:pPr algn="ctr"/>
            <a:r>
              <a:rPr lang="en-US" sz="900" dirty="0"/>
              <a:t>93% </a:t>
            </a:r>
          </a:p>
        </p:txBody>
      </p:sp>
      <p:sp>
        <p:nvSpPr>
          <p:cNvPr id="27" name="TextBox 26">
            <a:extLst>
              <a:ext uri="{FF2B5EF4-FFF2-40B4-BE49-F238E27FC236}">
                <a16:creationId xmlns:a16="http://schemas.microsoft.com/office/drawing/2014/main" id="{687EC6B9-22AC-7C68-9A6D-2083B2967F80}"/>
              </a:ext>
            </a:extLst>
          </p:cNvPr>
          <p:cNvSpPr txBox="1"/>
          <p:nvPr/>
        </p:nvSpPr>
        <p:spPr>
          <a:xfrm>
            <a:off x="4774413" y="5662244"/>
            <a:ext cx="865943" cy="369332"/>
          </a:xfrm>
          <a:prstGeom prst="rect">
            <a:avLst/>
          </a:prstGeom>
          <a:noFill/>
        </p:spPr>
        <p:txBody>
          <a:bodyPr wrap="none" rtlCol="0">
            <a:spAutoFit/>
          </a:bodyPr>
          <a:lstStyle/>
          <a:p>
            <a:pPr algn="ctr"/>
            <a:r>
              <a:rPr lang="en-US" sz="900" dirty="0"/>
              <a:t>67/72 correct</a:t>
            </a:r>
          </a:p>
          <a:p>
            <a:pPr algn="ctr"/>
            <a:r>
              <a:rPr lang="en-US" sz="900" dirty="0"/>
              <a:t>93% </a:t>
            </a:r>
          </a:p>
        </p:txBody>
      </p:sp>
      <p:graphicFrame>
        <p:nvGraphicFramePr>
          <p:cNvPr id="30" name="Diagram 29">
            <a:extLst>
              <a:ext uri="{FF2B5EF4-FFF2-40B4-BE49-F238E27FC236}">
                <a16:creationId xmlns:a16="http://schemas.microsoft.com/office/drawing/2014/main" id="{1273B466-5DD9-13D2-4B88-83FDC23D7886}"/>
              </a:ext>
            </a:extLst>
          </p:cNvPr>
          <p:cNvGraphicFramePr/>
          <p:nvPr>
            <p:extLst>
              <p:ext uri="{D42A27DB-BD31-4B8C-83A1-F6EECF244321}">
                <p14:modId xmlns:p14="http://schemas.microsoft.com/office/powerpoint/2010/main" val="2639785071"/>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5" name="Rectangle 34">
            <a:extLst>
              <a:ext uri="{FF2B5EF4-FFF2-40B4-BE49-F238E27FC236}">
                <a16:creationId xmlns:a16="http://schemas.microsoft.com/office/drawing/2014/main" id="{416CCA3E-305F-3D4F-3766-1F7EE172440A}"/>
              </a:ext>
            </a:extLst>
          </p:cNvPr>
          <p:cNvSpPr/>
          <p:nvPr/>
        </p:nvSpPr>
        <p:spPr>
          <a:xfrm>
            <a:off x="1662972" y="2251034"/>
            <a:ext cx="3282116"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D46F7FB-51E0-5970-ECD7-8AF2209BE9FE}"/>
              </a:ext>
            </a:extLst>
          </p:cNvPr>
          <p:cNvSpPr txBox="1"/>
          <p:nvPr/>
        </p:nvSpPr>
        <p:spPr>
          <a:xfrm>
            <a:off x="2354571" y="2258275"/>
            <a:ext cx="2590517"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Offspring-Parent Match Accuracy</a:t>
            </a:r>
          </a:p>
        </p:txBody>
      </p:sp>
    </p:spTree>
    <p:extLst>
      <p:ext uri="{BB962C8B-B14F-4D97-AF65-F5344CB8AC3E}">
        <p14:creationId xmlns:p14="http://schemas.microsoft.com/office/powerpoint/2010/main" val="2459669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DAA3-D0FE-BF4A-6A4F-1A9E7F0214F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00D69A4-84C8-5479-E5C5-73A9D58528C0}"/>
              </a:ext>
            </a:extLst>
          </p:cNvPr>
          <p:cNvGrpSpPr/>
          <p:nvPr/>
        </p:nvGrpSpPr>
        <p:grpSpPr>
          <a:xfrm>
            <a:off x="682984" y="2251035"/>
            <a:ext cx="5553693" cy="3657599"/>
            <a:chOff x="682984" y="2251035"/>
            <a:chExt cx="5553693" cy="3657599"/>
          </a:xfrm>
        </p:grpSpPr>
        <p:pic>
          <p:nvPicPr>
            <p:cNvPr id="12" name="Picture 11">
              <a:extLst>
                <a:ext uri="{FF2B5EF4-FFF2-40B4-BE49-F238E27FC236}">
                  <a16:creationId xmlns:a16="http://schemas.microsoft.com/office/drawing/2014/main" id="{633455B1-F630-AF7F-8119-4AD846DBA6AE}"/>
                </a:ext>
              </a:extLst>
            </p:cNvPr>
            <p:cNvPicPr>
              <a:picLocks noChangeAspect="1"/>
            </p:cNvPicPr>
            <p:nvPr/>
          </p:nvPicPr>
          <p:blipFill>
            <a:blip r:embed="rId3"/>
            <a:srcRect l="3633"/>
            <a:stretch>
              <a:fillRect/>
            </a:stretch>
          </p:blipFill>
          <p:spPr>
            <a:xfrm>
              <a:off x="949569" y="2251035"/>
              <a:ext cx="5287108" cy="3657599"/>
            </a:xfrm>
            <a:prstGeom prst="rect">
              <a:avLst/>
            </a:prstGeom>
          </p:spPr>
        </p:pic>
        <p:sp>
          <p:nvSpPr>
            <p:cNvPr id="13" name="TextBox 12">
              <a:extLst>
                <a:ext uri="{FF2B5EF4-FFF2-40B4-BE49-F238E27FC236}">
                  <a16:creationId xmlns:a16="http://schemas.microsoft.com/office/drawing/2014/main" id="{BE5C3256-D5DF-E314-A327-CA2E8F435783}"/>
                </a:ext>
              </a:extLst>
            </p:cNvPr>
            <p:cNvSpPr txBox="1"/>
            <p:nvPr/>
          </p:nvSpPr>
          <p:spPr>
            <a:xfrm rot="16200000">
              <a:off x="-526706" y="3829053"/>
              <a:ext cx="2727157"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Count of Offspring-Parent Matches</a:t>
              </a:r>
            </a:p>
          </p:txBody>
        </p:sp>
      </p:grpSp>
      <p:sp>
        <p:nvSpPr>
          <p:cNvPr id="2" name="Title 1">
            <a:extLst>
              <a:ext uri="{FF2B5EF4-FFF2-40B4-BE49-F238E27FC236}">
                <a16:creationId xmlns:a16="http://schemas.microsoft.com/office/drawing/2014/main" id="{25896A75-8044-6C65-87E0-1355C3BB7486}"/>
              </a:ext>
            </a:extLst>
          </p:cNvPr>
          <p:cNvSpPr>
            <a:spLocks noGrp="1"/>
          </p:cNvSpPr>
          <p:nvPr>
            <p:ph type="title"/>
          </p:nvPr>
        </p:nvSpPr>
        <p:spPr>
          <a:xfrm>
            <a:off x="604220" y="247136"/>
            <a:ext cx="10890929" cy="1097280"/>
          </a:xfrm>
        </p:spPr>
        <p:txBody>
          <a:bodyPr/>
          <a:lstStyle/>
          <a:p>
            <a:r>
              <a:rPr lang="en-US" dirty="0"/>
              <a:t>Feather River Hatchery test results</a:t>
            </a:r>
          </a:p>
        </p:txBody>
      </p:sp>
      <p:sp>
        <p:nvSpPr>
          <p:cNvPr id="3" name="Content Placeholder 2">
            <a:extLst>
              <a:ext uri="{FF2B5EF4-FFF2-40B4-BE49-F238E27FC236}">
                <a16:creationId xmlns:a16="http://schemas.microsoft.com/office/drawing/2014/main" id="{D97EB584-D41B-51C1-81BF-B446F7442631}"/>
              </a:ext>
            </a:extLst>
          </p:cNvPr>
          <p:cNvSpPr>
            <a:spLocks noGrp="1"/>
          </p:cNvSpPr>
          <p:nvPr>
            <p:ph idx="1"/>
          </p:nvPr>
        </p:nvSpPr>
        <p:spPr>
          <a:xfrm>
            <a:off x="824717" y="1195756"/>
            <a:ext cx="6073871" cy="1055279"/>
          </a:xfrm>
        </p:spPr>
        <p:txBody>
          <a:bodyPr>
            <a:normAutofit lnSpcReduction="10000"/>
          </a:bodyPr>
          <a:lstStyle/>
          <a:p>
            <a:pPr marL="0" indent="0">
              <a:lnSpc>
                <a:spcPct val="100000"/>
              </a:lnSpc>
              <a:buNone/>
            </a:pPr>
            <a:r>
              <a:rPr lang="en-US" dirty="0"/>
              <a:t>Nine families</a:t>
            </a:r>
          </a:p>
          <a:p>
            <a:pPr lvl="1">
              <a:lnSpc>
                <a:spcPct val="100000"/>
              </a:lnSpc>
            </a:pPr>
            <a:r>
              <a:rPr lang="en-US" dirty="0"/>
              <a:t>72 offspring</a:t>
            </a:r>
          </a:p>
          <a:p>
            <a:pPr lvl="1">
              <a:lnSpc>
                <a:spcPct val="100000"/>
              </a:lnSpc>
            </a:pPr>
            <a:r>
              <a:rPr lang="en-US" dirty="0"/>
              <a:t>20 parents</a:t>
            </a:r>
          </a:p>
        </p:txBody>
      </p:sp>
      <p:grpSp>
        <p:nvGrpSpPr>
          <p:cNvPr id="7" name="Group 6">
            <a:extLst>
              <a:ext uri="{FF2B5EF4-FFF2-40B4-BE49-F238E27FC236}">
                <a16:creationId xmlns:a16="http://schemas.microsoft.com/office/drawing/2014/main" id="{ECB67C38-96EB-4DAF-750E-C83F2BCC3F77}"/>
              </a:ext>
            </a:extLst>
          </p:cNvPr>
          <p:cNvGrpSpPr/>
          <p:nvPr/>
        </p:nvGrpSpPr>
        <p:grpSpPr>
          <a:xfrm>
            <a:off x="11079685" y="26753"/>
            <a:ext cx="1353930" cy="1565993"/>
            <a:chOff x="10307791" y="50503"/>
            <a:chExt cx="1353930" cy="1565993"/>
          </a:xfrm>
        </p:grpSpPr>
        <p:pic>
          <p:nvPicPr>
            <p:cNvPr id="8" name="Picture 7">
              <a:extLst>
                <a:ext uri="{FF2B5EF4-FFF2-40B4-BE49-F238E27FC236}">
                  <a16:creationId xmlns:a16="http://schemas.microsoft.com/office/drawing/2014/main" id="{A5D939E2-07EF-80AE-63E5-BD21244A56EA}"/>
                </a:ext>
              </a:extLst>
            </p:cNvPr>
            <p:cNvPicPr>
              <a:picLocks noChangeAspect="1"/>
            </p:cNvPicPr>
            <p:nvPr/>
          </p:nvPicPr>
          <p:blipFill>
            <a:blip r:embed="rId4"/>
            <a:srcRect r="9864"/>
            <a:stretch>
              <a:fillRect/>
            </a:stretch>
          </p:blipFill>
          <p:spPr>
            <a:xfrm>
              <a:off x="10307791" y="50503"/>
              <a:ext cx="935809" cy="1054698"/>
            </a:xfrm>
            <a:prstGeom prst="rect">
              <a:avLst/>
            </a:prstGeom>
          </p:spPr>
        </p:pic>
        <p:sp>
          <p:nvSpPr>
            <p:cNvPr id="10" name="TextBox 9">
              <a:extLst>
                <a:ext uri="{FF2B5EF4-FFF2-40B4-BE49-F238E27FC236}">
                  <a16:creationId xmlns:a16="http://schemas.microsoft.com/office/drawing/2014/main" id="{D13DD509-53F1-A7A7-939B-6539F0D58F8E}"/>
                </a:ext>
              </a:extLst>
            </p:cNvPr>
            <p:cNvSpPr txBox="1"/>
            <p:nvPr/>
          </p:nvSpPr>
          <p:spPr>
            <a:xfrm>
              <a:off x="10316143" y="1108665"/>
              <a:ext cx="1345578" cy="507831"/>
            </a:xfrm>
            <a:prstGeom prst="rect">
              <a:avLst/>
            </a:prstGeom>
            <a:noFill/>
          </p:spPr>
          <p:txBody>
            <a:bodyPr wrap="square" rtlCol="0">
              <a:spAutoFit/>
            </a:bodyPr>
            <a:lstStyle/>
            <a:p>
              <a:r>
                <a:rPr lang="en-US" sz="900" dirty="0"/>
                <a:t>Lila </a:t>
              </a:r>
              <a:r>
                <a:rPr lang="en-US" sz="900" dirty="0" err="1"/>
                <a:t>Magbilang</a:t>
              </a:r>
              <a:r>
                <a:rPr lang="en-US" sz="900" dirty="0"/>
                <a:t> Undergraduate Researcher</a:t>
              </a:r>
            </a:p>
          </p:txBody>
        </p:sp>
      </p:grpSp>
      <p:grpSp>
        <p:nvGrpSpPr>
          <p:cNvPr id="23" name="Group 22">
            <a:extLst>
              <a:ext uri="{FF2B5EF4-FFF2-40B4-BE49-F238E27FC236}">
                <a16:creationId xmlns:a16="http://schemas.microsoft.com/office/drawing/2014/main" id="{6BCE519F-DA41-66CD-7467-53F5E0E4267A}"/>
              </a:ext>
            </a:extLst>
          </p:cNvPr>
          <p:cNvGrpSpPr/>
          <p:nvPr/>
        </p:nvGrpSpPr>
        <p:grpSpPr>
          <a:xfrm>
            <a:off x="9953498" y="31124"/>
            <a:ext cx="1391252" cy="1575043"/>
            <a:chOff x="9810996" y="31124"/>
            <a:chExt cx="1391252" cy="1575043"/>
          </a:xfrm>
        </p:grpSpPr>
        <p:pic>
          <p:nvPicPr>
            <p:cNvPr id="24" name="Picture 23">
              <a:extLst>
                <a:ext uri="{FF2B5EF4-FFF2-40B4-BE49-F238E27FC236}">
                  <a16:creationId xmlns:a16="http://schemas.microsoft.com/office/drawing/2014/main" id="{4BE36EE0-2301-7F71-971F-37CB1551ACF2}"/>
                </a:ext>
              </a:extLst>
            </p:cNvPr>
            <p:cNvPicPr>
              <a:picLocks noChangeAspect="1"/>
            </p:cNvPicPr>
            <p:nvPr/>
          </p:nvPicPr>
          <p:blipFill>
            <a:blip r:embed="rId5"/>
            <a:stretch>
              <a:fillRect/>
            </a:stretch>
          </p:blipFill>
          <p:spPr>
            <a:xfrm>
              <a:off x="9810996" y="31124"/>
              <a:ext cx="1055962" cy="1054697"/>
            </a:xfrm>
            <a:prstGeom prst="rect">
              <a:avLst/>
            </a:prstGeom>
          </p:spPr>
        </p:pic>
        <p:sp>
          <p:nvSpPr>
            <p:cNvPr id="25" name="TextBox 24">
              <a:extLst>
                <a:ext uri="{FF2B5EF4-FFF2-40B4-BE49-F238E27FC236}">
                  <a16:creationId xmlns:a16="http://schemas.microsoft.com/office/drawing/2014/main" id="{487351B9-14E3-1398-299F-1118DECC1FB9}"/>
                </a:ext>
              </a:extLst>
            </p:cNvPr>
            <p:cNvSpPr txBox="1"/>
            <p:nvPr/>
          </p:nvSpPr>
          <p:spPr>
            <a:xfrm>
              <a:off x="9856670" y="1098336"/>
              <a:ext cx="1345578" cy="507831"/>
            </a:xfrm>
            <a:prstGeom prst="rect">
              <a:avLst/>
            </a:prstGeom>
            <a:noFill/>
          </p:spPr>
          <p:txBody>
            <a:bodyPr wrap="square" rtlCol="0">
              <a:spAutoFit/>
            </a:bodyPr>
            <a:lstStyle/>
            <a:p>
              <a:r>
                <a:rPr lang="en-US" sz="900" dirty="0"/>
                <a:t>Juliette </a:t>
              </a:r>
              <a:r>
                <a:rPr lang="en-US" sz="900" dirty="0" err="1"/>
                <a:t>Dalicano</a:t>
              </a:r>
              <a:endParaRPr lang="en-US" sz="900" dirty="0"/>
            </a:p>
            <a:p>
              <a:r>
                <a:rPr lang="en-US" sz="900" dirty="0"/>
                <a:t>Undergraduate Researcher</a:t>
              </a:r>
            </a:p>
          </p:txBody>
        </p:sp>
      </p:grpSp>
      <p:sp>
        <p:nvSpPr>
          <p:cNvPr id="21" name="TextBox 20">
            <a:extLst>
              <a:ext uri="{FF2B5EF4-FFF2-40B4-BE49-F238E27FC236}">
                <a16:creationId xmlns:a16="http://schemas.microsoft.com/office/drawing/2014/main" id="{8A9C37CF-165B-E7CD-0C97-DB9B47B090CF}"/>
              </a:ext>
            </a:extLst>
          </p:cNvPr>
          <p:cNvSpPr txBox="1"/>
          <p:nvPr/>
        </p:nvSpPr>
        <p:spPr>
          <a:xfrm>
            <a:off x="1811216" y="5662244"/>
            <a:ext cx="865943" cy="369332"/>
          </a:xfrm>
          <a:prstGeom prst="rect">
            <a:avLst/>
          </a:prstGeom>
          <a:noFill/>
        </p:spPr>
        <p:txBody>
          <a:bodyPr wrap="none" rtlCol="0">
            <a:spAutoFit/>
          </a:bodyPr>
          <a:lstStyle/>
          <a:p>
            <a:pPr algn="ctr"/>
            <a:r>
              <a:rPr lang="en-US" sz="900" dirty="0"/>
              <a:t>72/72 correct</a:t>
            </a:r>
          </a:p>
          <a:p>
            <a:pPr algn="ctr"/>
            <a:r>
              <a:rPr lang="en-US" sz="900" dirty="0"/>
              <a:t>100% </a:t>
            </a:r>
          </a:p>
        </p:txBody>
      </p:sp>
      <p:sp>
        <p:nvSpPr>
          <p:cNvPr id="26" name="TextBox 25">
            <a:extLst>
              <a:ext uri="{FF2B5EF4-FFF2-40B4-BE49-F238E27FC236}">
                <a16:creationId xmlns:a16="http://schemas.microsoft.com/office/drawing/2014/main" id="{156AAE42-20B7-8B6A-CA66-CD38CC98A53C}"/>
              </a:ext>
            </a:extLst>
          </p:cNvPr>
          <p:cNvSpPr txBox="1"/>
          <p:nvPr/>
        </p:nvSpPr>
        <p:spPr>
          <a:xfrm>
            <a:off x="3305124" y="5662244"/>
            <a:ext cx="865943" cy="369332"/>
          </a:xfrm>
          <a:prstGeom prst="rect">
            <a:avLst/>
          </a:prstGeom>
          <a:noFill/>
        </p:spPr>
        <p:txBody>
          <a:bodyPr wrap="none" rtlCol="0">
            <a:spAutoFit/>
          </a:bodyPr>
          <a:lstStyle/>
          <a:p>
            <a:pPr algn="ctr"/>
            <a:r>
              <a:rPr lang="en-US" sz="900" dirty="0"/>
              <a:t>67/72 correct</a:t>
            </a:r>
          </a:p>
          <a:p>
            <a:pPr algn="ctr"/>
            <a:r>
              <a:rPr lang="en-US" sz="900" dirty="0"/>
              <a:t>93% </a:t>
            </a:r>
          </a:p>
        </p:txBody>
      </p:sp>
      <p:sp>
        <p:nvSpPr>
          <p:cNvPr id="27" name="TextBox 26">
            <a:extLst>
              <a:ext uri="{FF2B5EF4-FFF2-40B4-BE49-F238E27FC236}">
                <a16:creationId xmlns:a16="http://schemas.microsoft.com/office/drawing/2014/main" id="{87E21C13-57B7-5D1B-0FF4-3F5B2D2E35AC}"/>
              </a:ext>
            </a:extLst>
          </p:cNvPr>
          <p:cNvSpPr txBox="1"/>
          <p:nvPr/>
        </p:nvSpPr>
        <p:spPr>
          <a:xfrm>
            <a:off x="4774413" y="5662244"/>
            <a:ext cx="865943" cy="369332"/>
          </a:xfrm>
          <a:prstGeom prst="rect">
            <a:avLst/>
          </a:prstGeom>
          <a:noFill/>
        </p:spPr>
        <p:txBody>
          <a:bodyPr wrap="none" rtlCol="0">
            <a:spAutoFit/>
          </a:bodyPr>
          <a:lstStyle/>
          <a:p>
            <a:pPr algn="ctr"/>
            <a:r>
              <a:rPr lang="en-US" sz="900" dirty="0"/>
              <a:t>67/72 correct</a:t>
            </a:r>
          </a:p>
          <a:p>
            <a:pPr algn="ctr"/>
            <a:r>
              <a:rPr lang="en-US" sz="900" dirty="0"/>
              <a:t>93% </a:t>
            </a:r>
          </a:p>
        </p:txBody>
      </p:sp>
      <p:graphicFrame>
        <p:nvGraphicFramePr>
          <p:cNvPr id="30" name="Diagram 29">
            <a:extLst>
              <a:ext uri="{FF2B5EF4-FFF2-40B4-BE49-F238E27FC236}">
                <a16:creationId xmlns:a16="http://schemas.microsoft.com/office/drawing/2014/main" id="{792B61FD-5B61-6566-8500-378CEAD67B7B}"/>
              </a:ext>
            </a:extLst>
          </p:cNvPr>
          <p:cNvGraphicFramePr/>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8">
            <a:extLst>
              <a:ext uri="{FF2B5EF4-FFF2-40B4-BE49-F238E27FC236}">
                <a16:creationId xmlns:a16="http://schemas.microsoft.com/office/drawing/2014/main" id="{960E3C07-EF54-BA9E-1981-C66185545694}"/>
              </a:ext>
            </a:extLst>
          </p:cNvPr>
          <p:cNvPicPr>
            <a:picLocks noChangeAspect="1"/>
          </p:cNvPicPr>
          <p:nvPr/>
        </p:nvPicPr>
        <p:blipFill>
          <a:blip r:embed="rId11"/>
          <a:stretch>
            <a:fillRect/>
          </a:stretch>
        </p:blipFill>
        <p:spPr>
          <a:xfrm>
            <a:off x="6278395" y="2251035"/>
            <a:ext cx="5486400" cy="3657600"/>
          </a:xfrm>
          <a:prstGeom prst="rect">
            <a:avLst/>
          </a:prstGeom>
        </p:spPr>
      </p:pic>
      <p:sp>
        <p:nvSpPr>
          <p:cNvPr id="14" name="Rectangle 13">
            <a:extLst>
              <a:ext uri="{FF2B5EF4-FFF2-40B4-BE49-F238E27FC236}">
                <a16:creationId xmlns:a16="http://schemas.microsoft.com/office/drawing/2014/main" id="{71CE78CA-8F12-4511-D470-24652A27AB3A}"/>
              </a:ext>
            </a:extLst>
          </p:cNvPr>
          <p:cNvSpPr/>
          <p:nvPr/>
        </p:nvSpPr>
        <p:spPr>
          <a:xfrm>
            <a:off x="1662972" y="2251034"/>
            <a:ext cx="3282116"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9DBC50-33F3-E73B-74BE-7EEF05ABDE0A}"/>
              </a:ext>
            </a:extLst>
          </p:cNvPr>
          <p:cNvSpPr txBox="1"/>
          <p:nvPr/>
        </p:nvSpPr>
        <p:spPr>
          <a:xfrm>
            <a:off x="2354571" y="2258275"/>
            <a:ext cx="2590517"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Offspring-Parent Match Accuracy</a:t>
            </a:r>
          </a:p>
        </p:txBody>
      </p:sp>
    </p:spTree>
    <p:extLst>
      <p:ext uri="{BB962C8B-B14F-4D97-AF65-F5344CB8AC3E}">
        <p14:creationId xmlns:p14="http://schemas.microsoft.com/office/powerpoint/2010/main" val="2257438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0AF05-6003-C44D-EA58-13865C74A005}"/>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E432F4-D17E-5007-4572-A7AFFFAC83C9}"/>
              </a:ext>
            </a:extLst>
          </p:cNvPr>
          <p:cNvSpPr txBox="1">
            <a:spLocks/>
          </p:cNvSpPr>
          <p:nvPr/>
        </p:nvSpPr>
        <p:spPr>
          <a:xfrm>
            <a:off x="5673169" y="608428"/>
            <a:ext cx="6027014" cy="437681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Carcass tissue type study—Lead: Anne Boyd</a:t>
            </a:r>
          </a:p>
          <a:p>
            <a:pPr lvl="1"/>
            <a:r>
              <a:rPr lang="en-US" dirty="0"/>
              <a:t>Different tissue types from same fish</a:t>
            </a:r>
          </a:p>
          <a:p>
            <a:pPr lvl="2"/>
            <a:r>
              <a:rPr lang="en-US" dirty="0"/>
              <a:t>Tissue types: Caudal, dorsal, heart, muscle, pectoral, skin, operculum scrape</a:t>
            </a:r>
          </a:p>
          <a:p>
            <a:pPr lvl="2"/>
            <a:r>
              <a:rPr lang="en-US" dirty="0"/>
              <a:t>SNP panel efficacy of different tissue types</a:t>
            </a:r>
          </a:p>
          <a:p>
            <a:pPr lvl="2"/>
            <a:r>
              <a:rPr lang="en-US" dirty="0"/>
              <a:t>qPCR to assess Chinook specific copy number of different tissue types </a:t>
            </a:r>
          </a:p>
          <a:p>
            <a:pPr lvl="1"/>
            <a:r>
              <a:rPr lang="en-US" dirty="0"/>
              <a:t>Decision tree for managers to make quick and effective in the field decision for sampling</a:t>
            </a:r>
          </a:p>
          <a:p>
            <a:pPr lvl="1"/>
            <a:endParaRPr lang="en-US" dirty="0"/>
          </a:p>
        </p:txBody>
      </p:sp>
      <p:pic>
        <p:nvPicPr>
          <p:cNvPr id="6" name="Picture 2" descr="This is how you save a river: A lawsuit, a streamkeeper and 80 tons of  gravel">
            <a:extLst>
              <a:ext uri="{FF2B5EF4-FFF2-40B4-BE49-F238E27FC236}">
                <a16:creationId xmlns:a16="http://schemas.microsoft.com/office/drawing/2014/main" id="{74D1D44F-4E2B-F2E3-9764-B823863D6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36" y="74727"/>
            <a:ext cx="4510513" cy="6014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66EC5C-FCF2-DBCA-3EA5-5519C0E669A9}"/>
              </a:ext>
            </a:extLst>
          </p:cNvPr>
          <p:cNvSpPr txBox="1"/>
          <p:nvPr/>
        </p:nvSpPr>
        <p:spPr>
          <a:xfrm>
            <a:off x="5129348" y="5719412"/>
            <a:ext cx="1263487" cy="369332"/>
          </a:xfrm>
          <a:prstGeom prst="rect">
            <a:avLst/>
          </a:prstGeom>
          <a:noFill/>
        </p:spPr>
        <p:txBody>
          <a:bodyPr wrap="none" rtlCol="0">
            <a:spAutoFit/>
          </a:bodyPr>
          <a:lstStyle/>
          <a:p>
            <a:r>
              <a:rPr lang="en-US" dirty="0"/>
              <a:t>Anne Boyd</a:t>
            </a:r>
          </a:p>
        </p:txBody>
      </p:sp>
      <p:graphicFrame>
        <p:nvGraphicFramePr>
          <p:cNvPr id="7" name="Diagram 6">
            <a:extLst>
              <a:ext uri="{FF2B5EF4-FFF2-40B4-BE49-F238E27FC236}">
                <a16:creationId xmlns:a16="http://schemas.microsoft.com/office/drawing/2014/main" id="{E79D631F-9492-B966-72E7-A65308951FE6}"/>
              </a:ext>
            </a:extLst>
          </p:cNvPr>
          <p:cNvGraphicFramePr/>
          <p:nvPr>
            <p:extLst>
              <p:ext uri="{D42A27DB-BD31-4B8C-83A1-F6EECF244321}">
                <p14:modId xmlns:p14="http://schemas.microsoft.com/office/powerpoint/2010/main" val="1788020390"/>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279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0C29A-40D2-1E6D-64C6-4B59D0F33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0F29E-1231-84D9-2DA2-9E946DB24D8A}"/>
              </a:ext>
            </a:extLst>
          </p:cNvPr>
          <p:cNvSpPr>
            <a:spLocks noGrp="1"/>
          </p:cNvSpPr>
          <p:nvPr>
            <p:ph type="title"/>
          </p:nvPr>
        </p:nvSpPr>
        <p:spPr>
          <a:xfrm>
            <a:off x="604220" y="247136"/>
            <a:ext cx="10890929" cy="1097280"/>
          </a:xfrm>
        </p:spPr>
        <p:txBody>
          <a:bodyPr/>
          <a:lstStyle/>
          <a:p>
            <a:r>
              <a:rPr lang="en-US" dirty="0"/>
              <a:t>In lab validation</a:t>
            </a:r>
          </a:p>
        </p:txBody>
      </p:sp>
      <p:sp>
        <p:nvSpPr>
          <p:cNvPr id="3" name="Content Placeholder 2">
            <a:extLst>
              <a:ext uri="{FF2B5EF4-FFF2-40B4-BE49-F238E27FC236}">
                <a16:creationId xmlns:a16="http://schemas.microsoft.com/office/drawing/2014/main" id="{0BC9CCD0-4204-378E-0592-5249FA4E6C55}"/>
              </a:ext>
            </a:extLst>
          </p:cNvPr>
          <p:cNvSpPr>
            <a:spLocks noGrp="1"/>
          </p:cNvSpPr>
          <p:nvPr>
            <p:ph idx="1"/>
          </p:nvPr>
        </p:nvSpPr>
        <p:spPr>
          <a:xfrm>
            <a:off x="765340" y="1888577"/>
            <a:ext cx="6073871" cy="3566160"/>
          </a:xfrm>
        </p:spPr>
        <p:txBody>
          <a:bodyPr/>
          <a:lstStyle/>
          <a:p>
            <a:pPr marL="0" indent="0">
              <a:buNone/>
            </a:pPr>
            <a:r>
              <a:rPr lang="en-US" dirty="0"/>
              <a:t>In lab validation</a:t>
            </a:r>
          </a:p>
          <a:p>
            <a:r>
              <a:rPr lang="en-US" dirty="0"/>
              <a:t>Tissue samples: fin &amp; carcass to ensure that loci work in the lab </a:t>
            </a:r>
          </a:p>
          <a:p>
            <a:r>
              <a:rPr lang="en-US" dirty="0"/>
              <a:t>SNP panels have high efficacy with carcass/degraded tissue (unlike </a:t>
            </a:r>
            <a:r>
              <a:rPr lang="en-US" dirty="0" err="1"/>
              <a:t>RADseq</a:t>
            </a:r>
            <a:r>
              <a:rPr lang="en-US" dirty="0"/>
              <a:t>)</a:t>
            </a:r>
          </a:p>
          <a:p>
            <a:r>
              <a:rPr lang="en-US" dirty="0"/>
              <a:t>Allow us to score and determine the final set of loci expected to work on carcass tissue </a:t>
            </a:r>
          </a:p>
          <a:p>
            <a:pPr marL="0" indent="0">
              <a:buNone/>
            </a:pPr>
            <a:endParaRPr lang="en-US" dirty="0"/>
          </a:p>
          <a:p>
            <a:endParaRPr lang="en-US" dirty="0"/>
          </a:p>
        </p:txBody>
      </p:sp>
      <p:pic>
        <p:nvPicPr>
          <p:cNvPr id="4" name="Google Shape;107;p1">
            <a:extLst>
              <a:ext uri="{FF2B5EF4-FFF2-40B4-BE49-F238E27FC236}">
                <a16:creationId xmlns:a16="http://schemas.microsoft.com/office/drawing/2014/main" id="{941E9838-B579-45B4-161A-E203C0B72069}"/>
              </a:ext>
            </a:extLst>
          </p:cNvPr>
          <p:cNvPicPr preferRelativeResize="0"/>
          <p:nvPr/>
        </p:nvPicPr>
        <p:blipFill rotWithShape="1">
          <a:blip r:embed="rId3">
            <a:alphaModFix/>
          </a:blip>
          <a:srcRect/>
          <a:stretch/>
        </p:blipFill>
        <p:spPr>
          <a:xfrm>
            <a:off x="7005783" y="1541049"/>
            <a:ext cx="4237817" cy="4047466"/>
          </a:xfrm>
          <a:prstGeom prst="rect">
            <a:avLst/>
          </a:prstGeom>
          <a:noFill/>
          <a:ln>
            <a:noFill/>
          </a:ln>
        </p:spPr>
      </p:pic>
      <p:sp>
        <p:nvSpPr>
          <p:cNvPr id="7" name="Rectangle 6">
            <a:extLst>
              <a:ext uri="{FF2B5EF4-FFF2-40B4-BE49-F238E27FC236}">
                <a16:creationId xmlns:a16="http://schemas.microsoft.com/office/drawing/2014/main" id="{A2E5483F-FFB1-0812-AE1F-3572D2C0E45E}"/>
              </a:ext>
            </a:extLst>
          </p:cNvPr>
          <p:cNvSpPr/>
          <p:nvPr/>
        </p:nvSpPr>
        <p:spPr>
          <a:xfrm>
            <a:off x="9124691" y="3565547"/>
            <a:ext cx="2517732" cy="25521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035B1E-D921-28BC-A080-D7D150EE5DD2}"/>
              </a:ext>
            </a:extLst>
          </p:cNvPr>
          <p:cNvGrpSpPr/>
          <p:nvPr/>
        </p:nvGrpSpPr>
        <p:grpSpPr>
          <a:xfrm>
            <a:off x="11079685" y="26753"/>
            <a:ext cx="1353930" cy="1565993"/>
            <a:chOff x="10307791" y="50503"/>
            <a:chExt cx="1353930" cy="1565993"/>
          </a:xfrm>
        </p:grpSpPr>
        <p:pic>
          <p:nvPicPr>
            <p:cNvPr id="8" name="Picture 7">
              <a:extLst>
                <a:ext uri="{FF2B5EF4-FFF2-40B4-BE49-F238E27FC236}">
                  <a16:creationId xmlns:a16="http://schemas.microsoft.com/office/drawing/2014/main" id="{62D3F0FE-1F4C-BD42-4955-8956752E6B97}"/>
                </a:ext>
              </a:extLst>
            </p:cNvPr>
            <p:cNvPicPr>
              <a:picLocks noChangeAspect="1"/>
            </p:cNvPicPr>
            <p:nvPr/>
          </p:nvPicPr>
          <p:blipFill>
            <a:blip r:embed="rId4"/>
            <a:srcRect r="9864"/>
            <a:stretch>
              <a:fillRect/>
            </a:stretch>
          </p:blipFill>
          <p:spPr>
            <a:xfrm>
              <a:off x="10307791" y="50503"/>
              <a:ext cx="935809" cy="1054698"/>
            </a:xfrm>
            <a:prstGeom prst="rect">
              <a:avLst/>
            </a:prstGeom>
          </p:spPr>
        </p:pic>
        <p:sp>
          <p:nvSpPr>
            <p:cNvPr id="9" name="TextBox 8">
              <a:extLst>
                <a:ext uri="{FF2B5EF4-FFF2-40B4-BE49-F238E27FC236}">
                  <a16:creationId xmlns:a16="http://schemas.microsoft.com/office/drawing/2014/main" id="{70053DB0-FFF5-748A-01FB-C771AE9D6EF3}"/>
                </a:ext>
              </a:extLst>
            </p:cNvPr>
            <p:cNvSpPr txBox="1"/>
            <p:nvPr/>
          </p:nvSpPr>
          <p:spPr>
            <a:xfrm>
              <a:off x="10316143" y="1108665"/>
              <a:ext cx="1345578" cy="507831"/>
            </a:xfrm>
            <a:prstGeom prst="rect">
              <a:avLst/>
            </a:prstGeom>
            <a:noFill/>
          </p:spPr>
          <p:txBody>
            <a:bodyPr wrap="square" rtlCol="0">
              <a:spAutoFit/>
            </a:bodyPr>
            <a:lstStyle/>
            <a:p>
              <a:r>
                <a:rPr lang="en-US" sz="900" dirty="0"/>
                <a:t>Lila </a:t>
              </a:r>
              <a:r>
                <a:rPr lang="en-US" sz="900" dirty="0" err="1"/>
                <a:t>Magbilang</a:t>
              </a:r>
              <a:r>
                <a:rPr lang="en-US" sz="900" dirty="0"/>
                <a:t> Undergraduate Researcher</a:t>
              </a:r>
            </a:p>
          </p:txBody>
        </p:sp>
      </p:grpSp>
      <p:graphicFrame>
        <p:nvGraphicFramePr>
          <p:cNvPr id="5" name="Diagram 4">
            <a:extLst>
              <a:ext uri="{FF2B5EF4-FFF2-40B4-BE49-F238E27FC236}">
                <a16:creationId xmlns:a16="http://schemas.microsoft.com/office/drawing/2014/main" id="{BEAA5FB6-EDD5-4477-F4AC-1212C840DCCC}"/>
              </a:ext>
            </a:extLst>
          </p:cNvPr>
          <p:cNvGraphicFramePr/>
          <p:nvPr>
            <p:extLst>
              <p:ext uri="{D42A27DB-BD31-4B8C-83A1-F6EECF244321}">
                <p14:modId xmlns:p14="http://schemas.microsoft.com/office/powerpoint/2010/main" val="2944772201"/>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8123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72DB0-D514-B477-8CD4-97BAFD94F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B8D98-45C1-3F60-A1DE-24668D74B4DB}"/>
              </a:ext>
            </a:extLst>
          </p:cNvPr>
          <p:cNvSpPr>
            <a:spLocks noGrp="1"/>
          </p:cNvSpPr>
          <p:nvPr>
            <p:ph type="title"/>
          </p:nvPr>
        </p:nvSpPr>
        <p:spPr>
          <a:xfrm>
            <a:off x="604220" y="247136"/>
            <a:ext cx="10890929" cy="1097280"/>
          </a:xfrm>
        </p:spPr>
        <p:txBody>
          <a:bodyPr/>
          <a:lstStyle/>
          <a:p>
            <a:r>
              <a:rPr lang="en-US" dirty="0"/>
              <a:t>In lab validation preliminary results</a:t>
            </a:r>
          </a:p>
        </p:txBody>
      </p:sp>
      <p:sp>
        <p:nvSpPr>
          <p:cNvPr id="3" name="Content Placeholder 2">
            <a:extLst>
              <a:ext uri="{FF2B5EF4-FFF2-40B4-BE49-F238E27FC236}">
                <a16:creationId xmlns:a16="http://schemas.microsoft.com/office/drawing/2014/main" id="{3E48FEFA-5B1C-31AE-1B9F-07802DB4F56D}"/>
              </a:ext>
            </a:extLst>
          </p:cNvPr>
          <p:cNvSpPr>
            <a:spLocks noGrp="1"/>
          </p:cNvSpPr>
          <p:nvPr>
            <p:ph idx="1"/>
          </p:nvPr>
        </p:nvSpPr>
        <p:spPr>
          <a:xfrm>
            <a:off x="765340" y="1888576"/>
            <a:ext cx="6073871" cy="4047465"/>
          </a:xfrm>
        </p:spPr>
        <p:txBody>
          <a:bodyPr>
            <a:normAutofit/>
          </a:bodyPr>
          <a:lstStyle/>
          <a:p>
            <a:pPr marL="0" indent="0">
              <a:buNone/>
            </a:pPr>
            <a:r>
              <a:rPr lang="en-US" dirty="0"/>
              <a:t>Ran the SNP panel on:</a:t>
            </a:r>
          </a:p>
          <a:p>
            <a:r>
              <a:rPr lang="en-US" dirty="0"/>
              <a:t>Older tissue and carcass samples -- 61 SNPs work reliably</a:t>
            </a:r>
          </a:p>
          <a:p>
            <a:pPr lvl="1"/>
            <a:r>
              <a:rPr lang="en-US" dirty="0"/>
              <a:t>Ran the panel on three replicates of carcass only tissue </a:t>
            </a:r>
          </a:p>
          <a:p>
            <a:pPr marL="265176" lvl="1" indent="0">
              <a:buNone/>
            </a:pPr>
            <a:endParaRPr lang="en-US" dirty="0"/>
          </a:p>
          <a:p>
            <a:pPr lvl="1"/>
            <a:r>
              <a:rPr lang="en-US" dirty="0"/>
              <a:t>Genotyping error rate = 1.2%</a:t>
            </a:r>
          </a:p>
          <a:p>
            <a:pPr lvl="1"/>
            <a:r>
              <a:rPr lang="en-US" dirty="0"/>
              <a:t>Reran the same simulations with the same parameters</a:t>
            </a:r>
          </a:p>
          <a:p>
            <a:pPr lvl="2"/>
            <a:r>
              <a:rPr lang="en-US" dirty="0"/>
              <a:t>Output: positive LOD scores for the correct assignments</a:t>
            </a:r>
          </a:p>
          <a:p>
            <a:endParaRPr lang="en-US" dirty="0"/>
          </a:p>
        </p:txBody>
      </p:sp>
      <p:pic>
        <p:nvPicPr>
          <p:cNvPr id="4" name="Google Shape;107;p1">
            <a:extLst>
              <a:ext uri="{FF2B5EF4-FFF2-40B4-BE49-F238E27FC236}">
                <a16:creationId xmlns:a16="http://schemas.microsoft.com/office/drawing/2014/main" id="{BEB13728-C77A-C858-A975-2E51AA36F631}"/>
              </a:ext>
            </a:extLst>
          </p:cNvPr>
          <p:cNvPicPr preferRelativeResize="0"/>
          <p:nvPr/>
        </p:nvPicPr>
        <p:blipFill rotWithShape="1">
          <a:blip r:embed="rId3">
            <a:alphaModFix/>
          </a:blip>
          <a:srcRect/>
          <a:stretch/>
        </p:blipFill>
        <p:spPr>
          <a:xfrm>
            <a:off x="7005783" y="1541049"/>
            <a:ext cx="4237817" cy="4047466"/>
          </a:xfrm>
          <a:prstGeom prst="rect">
            <a:avLst/>
          </a:prstGeom>
          <a:noFill/>
          <a:ln>
            <a:noFill/>
          </a:ln>
        </p:spPr>
      </p:pic>
      <p:sp>
        <p:nvSpPr>
          <p:cNvPr id="7" name="Rectangle 6">
            <a:extLst>
              <a:ext uri="{FF2B5EF4-FFF2-40B4-BE49-F238E27FC236}">
                <a16:creationId xmlns:a16="http://schemas.microsoft.com/office/drawing/2014/main" id="{FDC4B2F0-7CB5-2C4E-14CA-31537059B91D}"/>
              </a:ext>
            </a:extLst>
          </p:cNvPr>
          <p:cNvSpPr/>
          <p:nvPr/>
        </p:nvSpPr>
        <p:spPr>
          <a:xfrm>
            <a:off x="9124691" y="3565547"/>
            <a:ext cx="2517732" cy="25521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F81489-6ACF-315E-1767-7985CD1271D7}"/>
              </a:ext>
            </a:extLst>
          </p:cNvPr>
          <p:cNvPicPr>
            <a:picLocks noChangeAspect="1"/>
          </p:cNvPicPr>
          <p:nvPr/>
        </p:nvPicPr>
        <p:blipFill>
          <a:blip r:embed="rId4"/>
          <a:stretch>
            <a:fillRect/>
          </a:stretch>
        </p:blipFill>
        <p:spPr>
          <a:xfrm>
            <a:off x="2032000" y="3600177"/>
            <a:ext cx="3094670" cy="696550"/>
          </a:xfrm>
          <a:prstGeom prst="rect">
            <a:avLst/>
          </a:prstGeom>
        </p:spPr>
      </p:pic>
      <p:grpSp>
        <p:nvGrpSpPr>
          <p:cNvPr id="11" name="Group 10">
            <a:extLst>
              <a:ext uri="{FF2B5EF4-FFF2-40B4-BE49-F238E27FC236}">
                <a16:creationId xmlns:a16="http://schemas.microsoft.com/office/drawing/2014/main" id="{089A0923-A081-10E3-D250-19E747C925D7}"/>
              </a:ext>
            </a:extLst>
          </p:cNvPr>
          <p:cNvGrpSpPr/>
          <p:nvPr/>
        </p:nvGrpSpPr>
        <p:grpSpPr>
          <a:xfrm>
            <a:off x="11079685" y="26753"/>
            <a:ext cx="1353930" cy="1565993"/>
            <a:chOff x="10307791" y="50503"/>
            <a:chExt cx="1353930" cy="1565993"/>
          </a:xfrm>
        </p:grpSpPr>
        <p:pic>
          <p:nvPicPr>
            <p:cNvPr id="12" name="Picture 11">
              <a:extLst>
                <a:ext uri="{FF2B5EF4-FFF2-40B4-BE49-F238E27FC236}">
                  <a16:creationId xmlns:a16="http://schemas.microsoft.com/office/drawing/2014/main" id="{EA61AA7B-E33C-BCF8-CB22-7DE7E461156E}"/>
                </a:ext>
              </a:extLst>
            </p:cNvPr>
            <p:cNvPicPr>
              <a:picLocks noChangeAspect="1"/>
            </p:cNvPicPr>
            <p:nvPr/>
          </p:nvPicPr>
          <p:blipFill>
            <a:blip r:embed="rId5"/>
            <a:srcRect r="9864"/>
            <a:stretch>
              <a:fillRect/>
            </a:stretch>
          </p:blipFill>
          <p:spPr>
            <a:xfrm>
              <a:off x="10307791" y="50503"/>
              <a:ext cx="935809" cy="1054698"/>
            </a:xfrm>
            <a:prstGeom prst="rect">
              <a:avLst/>
            </a:prstGeom>
          </p:spPr>
        </p:pic>
        <p:sp>
          <p:nvSpPr>
            <p:cNvPr id="13" name="TextBox 12">
              <a:extLst>
                <a:ext uri="{FF2B5EF4-FFF2-40B4-BE49-F238E27FC236}">
                  <a16:creationId xmlns:a16="http://schemas.microsoft.com/office/drawing/2014/main" id="{01544372-4EA5-CA33-2318-B741632CC9C4}"/>
                </a:ext>
              </a:extLst>
            </p:cNvPr>
            <p:cNvSpPr txBox="1"/>
            <p:nvPr/>
          </p:nvSpPr>
          <p:spPr>
            <a:xfrm>
              <a:off x="10316143" y="1108665"/>
              <a:ext cx="1345578" cy="507831"/>
            </a:xfrm>
            <a:prstGeom prst="rect">
              <a:avLst/>
            </a:prstGeom>
            <a:noFill/>
          </p:spPr>
          <p:txBody>
            <a:bodyPr wrap="square" rtlCol="0">
              <a:spAutoFit/>
            </a:bodyPr>
            <a:lstStyle/>
            <a:p>
              <a:r>
                <a:rPr lang="en-US" sz="900" dirty="0"/>
                <a:t>Lila </a:t>
              </a:r>
              <a:r>
                <a:rPr lang="en-US" sz="900" dirty="0" err="1"/>
                <a:t>Magbilang</a:t>
              </a:r>
              <a:r>
                <a:rPr lang="en-US" sz="900" dirty="0"/>
                <a:t> Undergraduate Researcher</a:t>
              </a:r>
            </a:p>
          </p:txBody>
        </p:sp>
      </p:grpSp>
      <p:graphicFrame>
        <p:nvGraphicFramePr>
          <p:cNvPr id="5" name="Diagram 4">
            <a:extLst>
              <a:ext uri="{FF2B5EF4-FFF2-40B4-BE49-F238E27FC236}">
                <a16:creationId xmlns:a16="http://schemas.microsoft.com/office/drawing/2014/main" id="{8D16DA7E-CA91-B1BD-0A81-9EB20EDF5127}"/>
              </a:ext>
            </a:extLst>
          </p:cNvPr>
          <p:cNvGraphicFramePr/>
          <p:nvPr>
            <p:extLst>
              <p:ext uri="{D42A27DB-BD31-4B8C-83A1-F6EECF244321}">
                <p14:modId xmlns:p14="http://schemas.microsoft.com/office/powerpoint/2010/main" val="2944772201"/>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16389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18F9-60EE-8A41-E614-4117D968F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718B2-1AD5-B1C2-77C1-06E3EEAC132D}"/>
              </a:ext>
            </a:extLst>
          </p:cNvPr>
          <p:cNvSpPr>
            <a:spLocks noGrp="1"/>
          </p:cNvSpPr>
          <p:nvPr>
            <p:ph type="title"/>
          </p:nvPr>
        </p:nvSpPr>
        <p:spPr>
          <a:xfrm>
            <a:off x="604220" y="247136"/>
            <a:ext cx="10890929" cy="1097280"/>
          </a:xfrm>
        </p:spPr>
        <p:txBody>
          <a:bodyPr/>
          <a:lstStyle/>
          <a:p>
            <a:r>
              <a:rPr lang="en-US" dirty="0"/>
              <a:t>Planned spring and summer work</a:t>
            </a:r>
          </a:p>
        </p:txBody>
      </p:sp>
      <p:sp>
        <p:nvSpPr>
          <p:cNvPr id="3" name="Content Placeholder 2">
            <a:extLst>
              <a:ext uri="{FF2B5EF4-FFF2-40B4-BE49-F238E27FC236}">
                <a16:creationId xmlns:a16="http://schemas.microsoft.com/office/drawing/2014/main" id="{B11C7069-7771-C064-DBAE-FB8910FAD430}"/>
              </a:ext>
            </a:extLst>
          </p:cNvPr>
          <p:cNvSpPr>
            <a:spLocks noGrp="1"/>
          </p:cNvSpPr>
          <p:nvPr>
            <p:ph idx="1"/>
          </p:nvPr>
        </p:nvSpPr>
        <p:spPr>
          <a:xfrm>
            <a:off x="777866" y="1781702"/>
            <a:ext cx="5601616" cy="3566160"/>
          </a:xfrm>
        </p:spPr>
        <p:txBody>
          <a:bodyPr/>
          <a:lstStyle/>
          <a:p>
            <a:pPr marL="0" indent="0">
              <a:buNone/>
            </a:pPr>
            <a:r>
              <a:rPr lang="en-US" dirty="0"/>
              <a:t>Pedigree construction</a:t>
            </a:r>
          </a:p>
          <a:p>
            <a:r>
              <a:rPr lang="en-US" dirty="0"/>
              <a:t>Running the rest of the samples on the panel</a:t>
            </a:r>
          </a:p>
          <a:p>
            <a:pPr lvl="1"/>
            <a:r>
              <a:rPr lang="en-US" dirty="0"/>
              <a:t>2020-current</a:t>
            </a:r>
          </a:p>
          <a:p>
            <a:pPr lvl="1"/>
            <a:r>
              <a:rPr lang="en-US" dirty="0"/>
              <a:t>Wallace and Lisbon Weir samples</a:t>
            </a:r>
          </a:p>
          <a:p>
            <a:r>
              <a:rPr lang="en-US" dirty="0"/>
              <a:t>Analyze the output in both CERVUS and in COLONY for concordance</a:t>
            </a:r>
          </a:p>
          <a:p>
            <a:pPr lvl="1"/>
            <a:r>
              <a:rPr lang="en-US" dirty="0"/>
              <a:t>Positive LOD in CERVUS</a:t>
            </a:r>
          </a:p>
          <a:p>
            <a:endParaRPr lang="en-US" dirty="0"/>
          </a:p>
          <a:p>
            <a:endParaRPr lang="en-US" dirty="0"/>
          </a:p>
        </p:txBody>
      </p:sp>
      <p:pic>
        <p:nvPicPr>
          <p:cNvPr id="6" name="Google Shape;107;p1">
            <a:extLst>
              <a:ext uri="{FF2B5EF4-FFF2-40B4-BE49-F238E27FC236}">
                <a16:creationId xmlns:a16="http://schemas.microsoft.com/office/drawing/2014/main" id="{3F1B5B64-C7F0-DCA4-E6BD-FF96A668090B}"/>
              </a:ext>
            </a:extLst>
          </p:cNvPr>
          <p:cNvPicPr preferRelativeResize="0"/>
          <p:nvPr/>
        </p:nvPicPr>
        <p:blipFill rotWithShape="1">
          <a:blip r:embed="rId3">
            <a:alphaModFix/>
          </a:blip>
          <a:srcRect/>
          <a:stretch/>
        </p:blipFill>
        <p:spPr>
          <a:xfrm>
            <a:off x="7005783" y="1541049"/>
            <a:ext cx="4237817" cy="4047466"/>
          </a:xfrm>
          <a:prstGeom prst="rect">
            <a:avLst/>
          </a:prstGeom>
          <a:noFill/>
          <a:ln>
            <a:noFill/>
          </a:ln>
        </p:spPr>
      </p:pic>
      <p:graphicFrame>
        <p:nvGraphicFramePr>
          <p:cNvPr id="4" name="Diagram 3">
            <a:extLst>
              <a:ext uri="{FF2B5EF4-FFF2-40B4-BE49-F238E27FC236}">
                <a16:creationId xmlns:a16="http://schemas.microsoft.com/office/drawing/2014/main" id="{64023A47-1AF9-CA91-0CC9-E2466569234A}"/>
              </a:ext>
            </a:extLst>
          </p:cNvPr>
          <p:cNvGraphicFramePr/>
          <p:nvPr>
            <p:extLst>
              <p:ext uri="{D42A27DB-BD31-4B8C-83A1-F6EECF244321}">
                <p14:modId xmlns:p14="http://schemas.microsoft.com/office/powerpoint/2010/main" val="4288640820"/>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790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6EA66-16FB-99FE-A499-10117E071816}"/>
              </a:ext>
            </a:extLst>
          </p:cNvPr>
          <p:cNvSpPr>
            <a:spLocks noGrp="1"/>
          </p:cNvSpPr>
          <p:nvPr>
            <p:ph idx="1"/>
          </p:nvPr>
        </p:nvSpPr>
        <p:spPr>
          <a:xfrm>
            <a:off x="650536" y="1516849"/>
            <a:ext cx="10890928" cy="3566160"/>
          </a:xfrm>
        </p:spPr>
        <p:txBody>
          <a:bodyPr/>
          <a:lstStyle/>
          <a:p>
            <a:pPr marL="0" indent="0">
              <a:buNone/>
            </a:pPr>
            <a:r>
              <a:rPr lang="en-US" dirty="0"/>
              <a:t>COLONY analysis </a:t>
            </a:r>
          </a:p>
          <a:p>
            <a:pPr lvl="1"/>
            <a:r>
              <a:rPr lang="en-US" dirty="0"/>
              <a:t>Natal origin</a:t>
            </a:r>
          </a:p>
          <a:p>
            <a:pPr lvl="1"/>
            <a:r>
              <a:rPr lang="en-US" dirty="0"/>
              <a:t>Assess reproductive success of Putah spawners with returning offspring by analyzing breeding patterns (# breeders), combining with water quality variables, spawning timing and location </a:t>
            </a:r>
          </a:p>
          <a:p>
            <a:endParaRPr lang="en-US" dirty="0"/>
          </a:p>
        </p:txBody>
      </p:sp>
      <p:graphicFrame>
        <p:nvGraphicFramePr>
          <p:cNvPr id="5" name="Diagram 4">
            <a:extLst>
              <a:ext uri="{FF2B5EF4-FFF2-40B4-BE49-F238E27FC236}">
                <a16:creationId xmlns:a16="http://schemas.microsoft.com/office/drawing/2014/main" id="{5DAB05D8-79B8-C361-1B6A-9362FE59D352}"/>
              </a:ext>
            </a:extLst>
          </p:cNvPr>
          <p:cNvGraphicFramePr/>
          <p:nvPr>
            <p:extLst>
              <p:ext uri="{D42A27DB-BD31-4B8C-83A1-F6EECF244321}">
                <p14:modId xmlns:p14="http://schemas.microsoft.com/office/powerpoint/2010/main" val="220658434"/>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A93DD940-2058-2433-B303-37F5D3D2CDAE}"/>
              </a:ext>
            </a:extLst>
          </p:cNvPr>
          <p:cNvSpPr>
            <a:spLocks noGrp="1"/>
          </p:cNvSpPr>
          <p:nvPr>
            <p:ph type="title"/>
          </p:nvPr>
        </p:nvSpPr>
        <p:spPr>
          <a:xfrm>
            <a:off x="604220" y="247136"/>
            <a:ext cx="10890929" cy="1097280"/>
          </a:xfrm>
        </p:spPr>
        <p:txBody>
          <a:bodyPr/>
          <a:lstStyle/>
          <a:p>
            <a:r>
              <a:rPr lang="en-US" dirty="0"/>
              <a:t>Future Directions</a:t>
            </a:r>
          </a:p>
        </p:txBody>
      </p:sp>
    </p:spTree>
    <p:extLst>
      <p:ext uri="{BB962C8B-B14F-4D97-AF65-F5344CB8AC3E}">
        <p14:creationId xmlns:p14="http://schemas.microsoft.com/office/powerpoint/2010/main" val="2624713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83" name="Straight Connector 308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085" name="Rectangle 308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3078" name="Picture 6" descr="California Creeks - Putah Creek below Berryessa reservoir">
            <a:extLst>
              <a:ext uri="{FF2B5EF4-FFF2-40B4-BE49-F238E27FC236}">
                <a16:creationId xmlns:a16="http://schemas.microsoft.com/office/drawing/2014/main" id="{A50FAED6-E8E3-6DBA-E0F6-80950426EB51}"/>
              </a:ext>
            </a:extLst>
          </p:cNvPr>
          <p:cNvPicPr>
            <a:picLocks noGrp="1" noChangeAspect="1" noChangeArrowheads="1"/>
          </p:cNvPicPr>
          <p:nvPr>
            <p:ph idx="1"/>
          </p:nvPr>
        </p:nvPicPr>
        <p:blipFill>
          <a:blip r:embed="rId2">
            <a:alphaModFix amt="47000"/>
            <a:extLst>
              <a:ext uri="{28A0092B-C50C-407E-A947-70E740481C1C}">
                <a14:useLocalDpi xmlns:a14="http://schemas.microsoft.com/office/drawing/2010/main" val="0"/>
              </a:ext>
            </a:extLst>
          </a:blip>
          <a:srcRect b="16667"/>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15294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E741DDE-BBAA-2E64-CC53-66B31482C5E3}"/>
              </a:ext>
            </a:extLst>
          </p:cNvPr>
          <p:cNvSpPr>
            <a:spLocks noGrp="1"/>
          </p:cNvSpPr>
          <p:nvPr>
            <p:ph type="title"/>
          </p:nvPr>
        </p:nvSpPr>
        <p:spPr>
          <a:xfrm>
            <a:off x="357809" y="159031"/>
            <a:ext cx="7950514" cy="870008"/>
          </a:xfrm>
        </p:spPr>
        <p:txBody>
          <a:bodyPr vert="horz" lIns="91440" tIns="45720" rIns="91440" bIns="45720" rtlCol="0" anchor="ctr">
            <a:normAutofit/>
          </a:bodyPr>
          <a:lstStyle/>
          <a:p>
            <a:r>
              <a:rPr lang="en-US" sz="4800" kern="1200" dirty="0">
                <a:solidFill>
                  <a:srgbClr val="FFFFFF"/>
                </a:solidFill>
                <a:latin typeface="PT Sans Narrow" panose="020B0506020203020204" pitchFamily="34" charset="77"/>
              </a:rPr>
              <a:t>Acknowledgements</a:t>
            </a:r>
          </a:p>
        </p:txBody>
      </p:sp>
      <p:cxnSp>
        <p:nvCxnSpPr>
          <p:cNvPr id="3089" name="Straight Connector 3088">
            <a:extLst>
              <a:ext uri="{FF2B5EF4-FFF2-40B4-BE49-F238E27FC236}">
                <a16:creationId xmlns:a16="http://schemas.microsoft.com/office/drawing/2014/main" id="{6E25B8EB-C8DD-E579-2093-D182FC5B0F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576072"/>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717E529-647F-D9E2-8949-5DD82D634ACC}"/>
              </a:ext>
            </a:extLst>
          </p:cNvPr>
          <p:cNvSpPr txBox="1"/>
          <p:nvPr/>
        </p:nvSpPr>
        <p:spPr>
          <a:xfrm>
            <a:off x="209361" y="1374591"/>
            <a:ext cx="6111925" cy="4464299"/>
          </a:xfrm>
          <a:prstGeom prst="rect">
            <a:avLst/>
          </a:prstGeom>
          <a:noFill/>
        </p:spPr>
        <p:txBody>
          <a:bodyPr wrap="square" rtlCol="0">
            <a:spAutoFit/>
          </a:bodyPr>
          <a:lstStyle/>
          <a:p>
            <a:pPr marL="0" indent="0">
              <a:lnSpc>
                <a:spcPct val="110000"/>
              </a:lnSpc>
              <a:spcBef>
                <a:spcPts val="940"/>
              </a:spcBef>
              <a:buSzPts val="1564"/>
              <a:buNone/>
            </a:pPr>
            <a:r>
              <a:rPr lang="en-US" sz="2400" b="1" dirty="0">
                <a:latin typeface="PT Sans" panose="020B0503020203020204" pitchFamily="34" charset="77"/>
              </a:rPr>
              <a:t>Major advisor: Dr. Andrea Schreier, Genomic Variation Laboratory, UCD</a:t>
            </a:r>
          </a:p>
          <a:p>
            <a:pPr>
              <a:lnSpc>
                <a:spcPct val="110000"/>
              </a:lnSpc>
              <a:spcBef>
                <a:spcPts val="940"/>
              </a:spcBef>
              <a:buSzPts val="1564"/>
            </a:pPr>
            <a:endParaRPr lang="en-US" sz="2400" b="1" dirty="0">
              <a:latin typeface="PT Sans" panose="020B0503020203020204" pitchFamily="34" charset="77"/>
            </a:endParaRPr>
          </a:p>
          <a:p>
            <a:pPr>
              <a:lnSpc>
                <a:spcPct val="110000"/>
              </a:lnSpc>
              <a:spcBef>
                <a:spcPts val="940"/>
              </a:spcBef>
              <a:buSzPts val="1564"/>
            </a:pPr>
            <a:r>
              <a:rPr lang="en-US" sz="2400" b="1" dirty="0">
                <a:latin typeface="PT Sans" panose="020B0503020203020204" pitchFamily="34" charset="77"/>
              </a:rPr>
              <a:t>Lab mates: Dr. Emily Funk, Dr. Mac Campbell, Lila </a:t>
            </a:r>
            <a:r>
              <a:rPr lang="en-US" sz="2400" b="1" dirty="0" err="1">
                <a:latin typeface="PT Sans" panose="020B0503020203020204" pitchFamily="34" charset="77"/>
              </a:rPr>
              <a:t>Magbilang</a:t>
            </a:r>
            <a:r>
              <a:rPr lang="en-US" sz="2400" b="1" dirty="0">
                <a:latin typeface="PT Sans" panose="020B0503020203020204" pitchFamily="34" charset="77"/>
              </a:rPr>
              <a:t>, Juliette </a:t>
            </a:r>
            <a:r>
              <a:rPr lang="en-US" sz="2400" b="1" dirty="0" err="1">
                <a:latin typeface="PT Sans" panose="020B0503020203020204" pitchFamily="34" charset="77"/>
              </a:rPr>
              <a:t>Dalicano</a:t>
            </a:r>
            <a:endParaRPr lang="en-US" sz="2400" b="1" dirty="0">
              <a:latin typeface="PT Sans" panose="020B0503020203020204" pitchFamily="34" charset="77"/>
            </a:endParaRPr>
          </a:p>
          <a:p>
            <a:pPr marL="0" lvl="0" indent="0">
              <a:lnSpc>
                <a:spcPct val="110000"/>
              </a:lnSpc>
              <a:spcBef>
                <a:spcPts val="940"/>
              </a:spcBef>
              <a:buSzPts val="1564"/>
              <a:buNone/>
            </a:pPr>
            <a:endParaRPr lang="en-US" sz="2400" b="1" dirty="0">
              <a:latin typeface="PT Sans" panose="020B0503020203020204" pitchFamily="34" charset="77"/>
            </a:endParaRPr>
          </a:p>
          <a:p>
            <a:pPr marL="0" indent="0">
              <a:lnSpc>
                <a:spcPct val="110000"/>
              </a:lnSpc>
              <a:spcBef>
                <a:spcPts val="0"/>
              </a:spcBef>
              <a:buSzPts val="1564"/>
              <a:buNone/>
            </a:pPr>
            <a:r>
              <a:rPr lang="en-US" sz="2400" b="1" dirty="0">
                <a:latin typeface="PT Sans" panose="020B0503020203020204" pitchFamily="34" charset="77"/>
              </a:rPr>
              <a:t>Funding: </a:t>
            </a:r>
          </a:p>
          <a:p>
            <a:pPr>
              <a:lnSpc>
                <a:spcPct val="110000"/>
              </a:lnSpc>
              <a:buSzPts val="1564"/>
            </a:pPr>
            <a:r>
              <a:rPr lang="en-US" sz="2400" b="1" dirty="0">
                <a:latin typeface="PT Sans" panose="020B0503020203020204" pitchFamily="34" charset="77"/>
              </a:rPr>
              <a:t>Solano County Water Agency</a:t>
            </a:r>
          </a:p>
          <a:p>
            <a:pPr marL="0" indent="0">
              <a:lnSpc>
                <a:spcPct val="110000"/>
              </a:lnSpc>
              <a:spcBef>
                <a:spcPts val="0"/>
              </a:spcBef>
              <a:buSzPts val="1564"/>
              <a:buNone/>
            </a:pPr>
            <a:r>
              <a:rPr lang="en-US" sz="2400" b="1" dirty="0">
                <a:latin typeface="PT Sans" panose="020B0503020203020204" pitchFamily="34" charset="77"/>
              </a:rPr>
              <a:t>Putah Creek Council</a:t>
            </a:r>
          </a:p>
          <a:p>
            <a:endParaRPr lang="en-US" sz="2400" b="1" dirty="0">
              <a:latin typeface="PT Sans" panose="020B0503020203020204" pitchFamily="34" charset="77"/>
            </a:endParaRPr>
          </a:p>
        </p:txBody>
      </p:sp>
      <p:sp>
        <p:nvSpPr>
          <p:cNvPr id="6" name="TextBox 5">
            <a:extLst>
              <a:ext uri="{FF2B5EF4-FFF2-40B4-BE49-F238E27FC236}">
                <a16:creationId xmlns:a16="http://schemas.microsoft.com/office/drawing/2014/main" id="{3B2776E5-3E26-6E4E-9147-546E6AE7E5A2}"/>
              </a:ext>
            </a:extLst>
          </p:cNvPr>
          <p:cNvSpPr txBox="1"/>
          <p:nvPr/>
        </p:nvSpPr>
        <p:spPr>
          <a:xfrm>
            <a:off x="6321287" y="1374591"/>
            <a:ext cx="5751443" cy="4404283"/>
          </a:xfrm>
          <a:prstGeom prst="rect">
            <a:avLst/>
          </a:prstGeom>
          <a:noFill/>
        </p:spPr>
        <p:txBody>
          <a:bodyPr wrap="square" rtlCol="0">
            <a:spAutoFit/>
          </a:bodyPr>
          <a:lstStyle/>
          <a:p>
            <a:pPr marL="0" indent="0">
              <a:lnSpc>
                <a:spcPct val="110000"/>
              </a:lnSpc>
              <a:spcBef>
                <a:spcPts val="940"/>
              </a:spcBef>
              <a:buSzPts val="1564"/>
              <a:buNone/>
            </a:pPr>
            <a:r>
              <a:rPr lang="en-US" sz="2400" b="1" dirty="0">
                <a:latin typeface="PT Sans" panose="020B0503020203020204" pitchFamily="34" charset="77"/>
              </a:rPr>
              <a:t>Dr. Max Stevenson</a:t>
            </a:r>
          </a:p>
          <a:p>
            <a:pPr marL="0" indent="0">
              <a:lnSpc>
                <a:spcPct val="110000"/>
              </a:lnSpc>
              <a:spcBef>
                <a:spcPts val="940"/>
              </a:spcBef>
              <a:buSzPts val="1564"/>
              <a:buNone/>
            </a:pPr>
            <a:r>
              <a:rPr lang="en-US" sz="2400" b="1" u="none" strike="noStrike" cap="none" dirty="0">
                <a:latin typeface="PT Sans" panose="020B0503020203020204" pitchFamily="34" charset="77"/>
                <a:ea typeface="PT Sans"/>
                <a:cs typeface="PT Sans"/>
                <a:sym typeface="PT Sans"/>
              </a:rPr>
              <a:t>Dr. Nann A. Fangue</a:t>
            </a:r>
          </a:p>
          <a:p>
            <a:pPr marL="0" indent="0">
              <a:lnSpc>
                <a:spcPct val="110000"/>
              </a:lnSpc>
              <a:spcBef>
                <a:spcPts val="940"/>
              </a:spcBef>
              <a:buSzPts val="1564"/>
              <a:buNone/>
            </a:pPr>
            <a:r>
              <a:rPr lang="en-US" sz="2400" b="1" u="none" strike="noStrike" cap="none" dirty="0">
                <a:latin typeface="PT Sans" panose="020B0503020203020204" pitchFamily="34" charset="77"/>
                <a:ea typeface="PT Sans"/>
                <a:cs typeface="PT Sans"/>
                <a:sym typeface="PT Sans"/>
              </a:rPr>
              <a:t>Dennis E. Cocherell</a:t>
            </a:r>
            <a:endParaRPr lang="en-US" sz="2400" b="1" baseline="30000" dirty="0">
              <a:latin typeface="PT Sans" panose="020B0503020203020204" pitchFamily="34" charset="77"/>
              <a:ea typeface="PT Sans"/>
              <a:cs typeface="PT Sans"/>
              <a:sym typeface="PT Sans"/>
            </a:endParaRPr>
          </a:p>
          <a:p>
            <a:pPr marL="0" indent="0">
              <a:lnSpc>
                <a:spcPct val="110000"/>
              </a:lnSpc>
              <a:spcBef>
                <a:spcPts val="940"/>
              </a:spcBef>
              <a:buSzPts val="1564"/>
              <a:buNone/>
            </a:pPr>
            <a:r>
              <a:rPr lang="en-US" sz="2400" b="1" u="none" strike="noStrike" cap="none" dirty="0">
                <a:latin typeface="PT Sans" panose="020B0503020203020204" pitchFamily="34" charset="77"/>
                <a:ea typeface="PT Sans"/>
                <a:cs typeface="PT Sans"/>
                <a:sym typeface="PT Sans"/>
              </a:rPr>
              <a:t>Anne Boyd</a:t>
            </a:r>
            <a:endParaRPr lang="en-US" sz="2400" b="1" baseline="30000" dirty="0">
              <a:latin typeface="PT Sans" panose="020B0503020203020204" pitchFamily="34" charset="77"/>
              <a:ea typeface="PT Sans"/>
              <a:cs typeface="PT Sans"/>
              <a:sym typeface="PT Sans"/>
            </a:endParaRPr>
          </a:p>
          <a:p>
            <a:pPr marL="0" indent="0">
              <a:lnSpc>
                <a:spcPct val="110000"/>
              </a:lnSpc>
              <a:spcBef>
                <a:spcPts val="940"/>
              </a:spcBef>
              <a:buSzPts val="1564"/>
              <a:buNone/>
            </a:pPr>
            <a:r>
              <a:rPr lang="en-US" sz="2400" b="1" u="none" strike="noStrike" cap="none" dirty="0">
                <a:latin typeface="PT Sans" panose="020B0503020203020204" pitchFamily="34" charset="77"/>
                <a:ea typeface="PT Sans"/>
                <a:cs typeface="PT Sans"/>
                <a:sym typeface="PT Sans"/>
              </a:rPr>
              <a:t>Alexandra Wampler</a:t>
            </a:r>
          </a:p>
          <a:p>
            <a:pPr marL="0" indent="0">
              <a:lnSpc>
                <a:spcPct val="110000"/>
              </a:lnSpc>
              <a:spcBef>
                <a:spcPts val="940"/>
              </a:spcBef>
              <a:buSzPts val="1564"/>
              <a:buNone/>
            </a:pPr>
            <a:r>
              <a:rPr lang="en-US" sz="2400" b="1" dirty="0">
                <a:latin typeface="PT Sans" panose="020B0503020203020204" pitchFamily="34" charset="77"/>
                <a:sym typeface="PT Sans"/>
              </a:rPr>
              <a:t>Peter Aronson</a:t>
            </a:r>
          </a:p>
          <a:p>
            <a:pPr marL="0" indent="0">
              <a:lnSpc>
                <a:spcPct val="110000"/>
              </a:lnSpc>
              <a:spcBef>
                <a:spcPts val="940"/>
              </a:spcBef>
              <a:buSzPts val="1564"/>
              <a:buNone/>
            </a:pPr>
            <a:r>
              <a:rPr lang="en-US" sz="2400" b="1" dirty="0">
                <a:latin typeface="PT Sans" panose="020B0503020203020204" pitchFamily="34" charset="77"/>
                <a:sym typeface="PT Sans"/>
              </a:rPr>
              <a:t>Bryson Zheng</a:t>
            </a:r>
            <a:endParaRPr lang="en-US" sz="2400" b="1" dirty="0">
              <a:latin typeface="PT Sans" panose="020B0503020203020204" pitchFamily="34" charset="77"/>
            </a:endParaRPr>
          </a:p>
          <a:p>
            <a:pPr marL="0" lvl="0" indent="0">
              <a:lnSpc>
                <a:spcPct val="110000"/>
              </a:lnSpc>
              <a:spcBef>
                <a:spcPts val="0"/>
              </a:spcBef>
              <a:buSzPts val="1564"/>
              <a:buNone/>
            </a:pPr>
            <a:endParaRPr lang="en-US" sz="2400" b="1" dirty="0">
              <a:latin typeface="PT Sans" panose="020B0503020203020204" pitchFamily="34" charset="77"/>
            </a:endParaRPr>
          </a:p>
          <a:p>
            <a:endParaRPr lang="en-US" sz="2400" b="1" dirty="0">
              <a:latin typeface="PT Sans" panose="020B0503020203020204" pitchFamily="34" charset="77"/>
            </a:endParaRPr>
          </a:p>
        </p:txBody>
      </p:sp>
    </p:spTree>
    <p:extLst>
      <p:ext uri="{BB962C8B-B14F-4D97-AF65-F5344CB8AC3E}">
        <p14:creationId xmlns:p14="http://schemas.microsoft.com/office/powerpoint/2010/main" val="7368435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utah Creek - Wikipedia">
            <a:extLst>
              <a:ext uri="{FF2B5EF4-FFF2-40B4-BE49-F238E27FC236}">
                <a16:creationId xmlns:a16="http://schemas.microsoft.com/office/drawing/2014/main" id="{E655C471-D130-1DC9-BB0B-8A27DE8E0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3" name="Rectangle 1032">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D3623-222C-8A72-412F-F361D7BD17FE}"/>
              </a:ext>
            </a:extLst>
          </p:cNvPr>
          <p:cNvSpPr>
            <a:spLocks noGrp="1"/>
          </p:cNvSpPr>
          <p:nvPr>
            <p:ph type="title"/>
          </p:nvPr>
        </p:nvSpPr>
        <p:spPr>
          <a:xfrm>
            <a:off x="1049451" y="1352492"/>
            <a:ext cx="4665540" cy="1143000"/>
          </a:xfrm>
        </p:spPr>
        <p:txBody>
          <a:bodyPr anchor="t">
            <a:normAutofit/>
          </a:bodyPr>
          <a:lstStyle/>
          <a:p>
            <a:r>
              <a:rPr lang="en-US" dirty="0"/>
              <a:t>Roadmap</a:t>
            </a:r>
          </a:p>
        </p:txBody>
      </p:sp>
      <p:cxnSp>
        <p:nvCxnSpPr>
          <p:cNvPr id="1035" name="Straight Connector 1034">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4F27C9C-00D4-8FEB-42D6-3207064A9DFB}"/>
              </a:ext>
            </a:extLst>
          </p:cNvPr>
          <p:cNvSpPr>
            <a:spLocks noGrp="1"/>
          </p:cNvSpPr>
          <p:nvPr>
            <p:ph idx="1"/>
          </p:nvPr>
        </p:nvSpPr>
        <p:spPr>
          <a:xfrm>
            <a:off x="1049454" y="2662356"/>
            <a:ext cx="4665546" cy="3057911"/>
          </a:xfrm>
        </p:spPr>
        <p:txBody>
          <a:bodyPr>
            <a:normAutofit/>
          </a:bodyPr>
          <a:lstStyle/>
          <a:p>
            <a:r>
              <a:rPr lang="en-US" dirty="0"/>
              <a:t>Background</a:t>
            </a:r>
          </a:p>
          <a:p>
            <a:r>
              <a:rPr lang="en-US" dirty="0"/>
              <a:t>Objectives</a:t>
            </a:r>
          </a:p>
          <a:p>
            <a:r>
              <a:rPr lang="en-US" dirty="0"/>
              <a:t>Methods </a:t>
            </a:r>
          </a:p>
          <a:p>
            <a:r>
              <a:rPr lang="en-US" dirty="0"/>
              <a:t>Preliminary results</a:t>
            </a:r>
          </a:p>
          <a:p>
            <a:r>
              <a:rPr lang="en-US" dirty="0"/>
              <a:t>Future directions</a:t>
            </a:r>
          </a:p>
        </p:txBody>
      </p:sp>
    </p:spTree>
    <p:extLst>
      <p:ext uri="{BB962C8B-B14F-4D97-AF65-F5344CB8AC3E}">
        <p14:creationId xmlns:p14="http://schemas.microsoft.com/office/powerpoint/2010/main" val="90341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E41F3-55A1-E7B0-093D-A2E7A17EB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35D1C-9CB7-893A-7F92-A89EF3DCC4E4}"/>
              </a:ext>
            </a:extLst>
          </p:cNvPr>
          <p:cNvSpPr>
            <a:spLocks noGrp="1"/>
          </p:cNvSpPr>
          <p:nvPr>
            <p:ph type="title"/>
          </p:nvPr>
        </p:nvSpPr>
        <p:spPr>
          <a:xfrm>
            <a:off x="347979" y="218469"/>
            <a:ext cx="10890929" cy="1097280"/>
          </a:xfrm>
        </p:spPr>
        <p:txBody>
          <a:bodyPr/>
          <a:lstStyle/>
          <a:p>
            <a:r>
              <a:rPr lang="en-US" dirty="0"/>
              <a:t>Background</a:t>
            </a:r>
          </a:p>
        </p:txBody>
      </p:sp>
      <p:pic>
        <p:nvPicPr>
          <p:cNvPr id="6" name="Picture 5" descr="A collage of photos of a river and a bridge&#10;&#10;AI-generated content may be incorrect.">
            <a:extLst>
              <a:ext uri="{FF2B5EF4-FFF2-40B4-BE49-F238E27FC236}">
                <a16:creationId xmlns:a16="http://schemas.microsoft.com/office/drawing/2014/main" id="{B07EF175-E5D6-E60B-4D29-EC51B823997B}"/>
              </a:ext>
            </a:extLst>
          </p:cNvPr>
          <p:cNvPicPr>
            <a:picLocks noChangeAspect="1"/>
          </p:cNvPicPr>
          <p:nvPr/>
        </p:nvPicPr>
        <p:blipFill>
          <a:blip r:embed="rId3"/>
          <a:stretch>
            <a:fillRect/>
          </a:stretch>
        </p:blipFill>
        <p:spPr>
          <a:xfrm>
            <a:off x="2046942" y="894748"/>
            <a:ext cx="8849657" cy="5799963"/>
          </a:xfrm>
          <a:prstGeom prst="rect">
            <a:avLst/>
          </a:prstGeom>
        </p:spPr>
      </p:pic>
      <p:sp>
        <p:nvSpPr>
          <p:cNvPr id="3" name="TextBox 2">
            <a:extLst>
              <a:ext uri="{FF2B5EF4-FFF2-40B4-BE49-F238E27FC236}">
                <a16:creationId xmlns:a16="http://schemas.microsoft.com/office/drawing/2014/main" id="{7276EFC2-CE96-25F0-490D-309444E70497}"/>
              </a:ext>
            </a:extLst>
          </p:cNvPr>
          <p:cNvSpPr txBox="1"/>
          <p:nvPr/>
        </p:nvSpPr>
        <p:spPr>
          <a:xfrm>
            <a:off x="10868793" y="6627168"/>
            <a:ext cx="1148071" cy="230832"/>
          </a:xfrm>
          <a:prstGeom prst="rect">
            <a:avLst/>
          </a:prstGeom>
          <a:noFill/>
        </p:spPr>
        <p:txBody>
          <a:bodyPr wrap="none" rtlCol="0">
            <a:spAutoFit/>
          </a:bodyPr>
          <a:lstStyle/>
          <a:p>
            <a:r>
              <a:rPr lang="en-US" sz="900" dirty="0"/>
              <a:t>Jacinto et al., 2023 </a:t>
            </a:r>
          </a:p>
        </p:txBody>
      </p:sp>
    </p:spTree>
    <p:extLst>
      <p:ext uri="{BB962C8B-B14F-4D97-AF65-F5344CB8AC3E}">
        <p14:creationId xmlns:p14="http://schemas.microsoft.com/office/powerpoint/2010/main" val="141869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7D386-795B-F743-E75E-F922B6787924}"/>
              </a:ext>
            </a:extLst>
          </p:cNvPr>
          <p:cNvSpPr>
            <a:spLocks noGrp="1"/>
          </p:cNvSpPr>
          <p:nvPr>
            <p:ph type="title"/>
          </p:nvPr>
        </p:nvSpPr>
        <p:spPr>
          <a:xfrm>
            <a:off x="246379" y="203200"/>
            <a:ext cx="4261104" cy="1097280"/>
          </a:xfrm>
        </p:spPr>
        <p:txBody>
          <a:bodyPr anchor="t">
            <a:normAutofit/>
          </a:bodyPr>
          <a:lstStyle/>
          <a:p>
            <a:r>
              <a:rPr lang="en-US" sz="3600" dirty="0"/>
              <a:t>Otolith analysis </a:t>
            </a:r>
          </a:p>
        </p:txBody>
      </p:sp>
      <p:pic>
        <p:nvPicPr>
          <p:cNvPr id="5" name="Content Placeholder 4" descr="A graph of different colored bars&#10;&#10;AI-generated content may be incorrect.">
            <a:extLst>
              <a:ext uri="{FF2B5EF4-FFF2-40B4-BE49-F238E27FC236}">
                <a16:creationId xmlns:a16="http://schemas.microsoft.com/office/drawing/2014/main" id="{8CD5C579-9111-6320-21A9-10BAFC6C2F1E}"/>
              </a:ext>
            </a:extLst>
          </p:cNvPr>
          <p:cNvPicPr>
            <a:picLocks noChangeAspect="1"/>
          </p:cNvPicPr>
          <p:nvPr/>
        </p:nvPicPr>
        <p:blipFill>
          <a:blip r:embed="rId3"/>
          <a:srcRect l="3165"/>
          <a:stretch/>
        </p:blipFill>
        <p:spPr>
          <a:xfrm>
            <a:off x="2737428" y="914400"/>
            <a:ext cx="6520872" cy="5353521"/>
          </a:xfrm>
          <a:prstGeom prst="rect">
            <a:avLst/>
          </a:prstGeom>
        </p:spPr>
      </p:pic>
      <p:cxnSp>
        <p:nvCxnSpPr>
          <p:cNvPr id="18" name="Straight Connector 17">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957CF38-009B-4020-FC96-66D96569E14B}"/>
              </a:ext>
            </a:extLst>
          </p:cNvPr>
          <p:cNvSpPr txBox="1"/>
          <p:nvPr/>
        </p:nvSpPr>
        <p:spPr>
          <a:xfrm>
            <a:off x="10034954" y="6541477"/>
            <a:ext cx="1699504" cy="369332"/>
          </a:xfrm>
          <a:prstGeom prst="rect">
            <a:avLst/>
          </a:prstGeom>
          <a:noFill/>
        </p:spPr>
        <p:txBody>
          <a:bodyPr wrap="none" rtlCol="0">
            <a:spAutoFit/>
          </a:bodyPr>
          <a:lstStyle/>
          <a:p>
            <a:r>
              <a:rPr lang="en-US" dirty="0"/>
              <a:t>Hitt et al., 2025</a:t>
            </a:r>
          </a:p>
        </p:txBody>
      </p:sp>
    </p:spTree>
    <p:extLst>
      <p:ext uri="{BB962C8B-B14F-4D97-AF65-F5344CB8AC3E}">
        <p14:creationId xmlns:p14="http://schemas.microsoft.com/office/powerpoint/2010/main" val="369060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D4641A-5996-0AF2-50FD-32C342C143F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FB3F772-05AC-2E4C-1887-83AFC8034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D21497-9231-A368-FDEC-AA06E0051236}"/>
              </a:ext>
            </a:extLst>
          </p:cNvPr>
          <p:cNvSpPr>
            <a:spLocks noGrp="1"/>
          </p:cNvSpPr>
          <p:nvPr>
            <p:ph type="title"/>
          </p:nvPr>
        </p:nvSpPr>
        <p:spPr>
          <a:xfrm>
            <a:off x="246379" y="203200"/>
            <a:ext cx="4261104" cy="1097280"/>
          </a:xfrm>
        </p:spPr>
        <p:txBody>
          <a:bodyPr anchor="t">
            <a:normAutofit/>
          </a:bodyPr>
          <a:lstStyle/>
          <a:p>
            <a:r>
              <a:rPr lang="en-US" sz="3600" dirty="0"/>
              <a:t>Otolith analysis </a:t>
            </a:r>
          </a:p>
        </p:txBody>
      </p:sp>
      <p:pic>
        <p:nvPicPr>
          <p:cNvPr id="5" name="Content Placeholder 4" descr="A graph of different colored bars&#10;&#10;AI-generated content may be incorrect.">
            <a:extLst>
              <a:ext uri="{FF2B5EF4-FFF2-40B4-BE49-F238E27FC236}">
                <a16:creationId xmlns:a16="http://schemas.microsoft.com/office/drawing/2014/main" id="{A7B4ED6E-5807-78FD-49C9-FA3C988F6AC0}"/>
              </a:ext>
            </a:extLst>
          </p:cNvPr>
          <p:cNvPicPr>
            <a:picLocks noChangeAspect="1"/>
          </p:cNvPicPr>
          <p:nvPr/>
        </p:nvPicPr>
        <p:blipFill>
          <a:blip r:embed="rId3"/>
          <a:srcRect l="3165"/>
          <a:stretch/>
        </p:blipFill>
        <p:spPr>
          <a:xfrm>
            <a:off x="2737428" y="914400"/>
            <a:ext cx="6520872" cy="5353521"/>
          </a:xfrm>
          <a:prstGeom prst="rect">
            <a:avLst/>
          </a:prstGeom>
        </p:spPr>
      </p:pic>
      <p:cxnSp>
        <p:nvCxnSpPr>
          <p:cNvPr id="18" name="Straight Connector 17">
            <a:extLst>
              <a:ext uri="{FF2B5EF4-FFF2-40B4-BE49-F238E27FC236}">
                <a16:creationId xmlns:a16="http://schemas.microsoft.com/office/drawing/2014/main" id="{8CD68325-F6C4-B86F-DAAC-64874A4DD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99965B7-AB92-F328-D430-E85F3CCC58F6}"/>
              </a:ext>
            </a:extLst>
          </p:cNvPr>
          <p:cNvSpPr txBox="1"/>
          <p:nvPr/>
        </p:nvSpPr>
        <p:spPr>
          <a:xfrm>
            <a:off x="10034954" y="6541477"/>
            <a:ext cx="1699504" cy="369332"/>
          </a:xfrm>
          <a:prstGeom prst="rect">
            <a:avLst/>
          </a:prstGeom>
          <a:noFill/>
        </p:spPr>
        <p:txBody>
          <a:bodyPr wrap="none" rtlCol="0">
            <a:spAutoFit/>
          </a:bodyPr>
          <a:lstStyle/>
          <a:p>
            <a:r>
              <a:rPr lang="en-US" dirty="0"/>
              <a:t>Hitt et al., 2025</a:t>
            </a:r>
          </a:p>
        </p:txBody>
      </p:sp>
      <p:sp>
        <p:nvSpPr>
          <p:cNvPr id="3" name="5-Point Star 2">
            <a:extLst>
              <a:ext uri="{FF2B5EF4-FFF2-40B4-BE49-F238E27FC236}">
                <a16:creationId xmlns:a16="http://schemas.microsoft.com/office/drawing/2014/main" id="{5CC2BC75-960D-96ED-922E-9D0D94439F42}"/>
              </a:ext>
            </a:extLst>
          </p:cNvPr>
          <p:cNvSpPr/>
          <p:nvPr/>
        </p:nvSpPr>
        <p:spPr>
          <a:xfrm>
            <a:off x="8788897" y="2392472"/>
            <a:ext cx="286533" cy="275573"/>
          </a:xfrm>
          <a:prstGeom prst="star5">
            <a:avLst/>
          </a:prstGeom>
          <a:solidFill>
            <a:srgbClr val="C00000"/>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a:extLst>
              <a:ext uri="{FF2B5EF4-FFF2-40B4-BE49-F238E27FC236}">
                <a16:creationId xmlns:a16="http://schemas.microsoft.com/office/drawing/2014/main" id="{7C15300A-DDB0-9F48-BFE1-387141D21E58}"/>
              </a:ext>
            </a:extLst>
          </p:cNvPr>
          <p:cNvSpPr/>
          <p:nvPr/>
        </p:nvSpPr>
        <p:spPr>
          <a:xfrm>
            <a:off x="7594426" y="2392472"/>
            <a:ext cx="286533" cy="275573"/>
          </a:xfrm>
          <a:prstGeom prst="star5">
            <a:avLst/>
          </a:prstGeom>
          <a:solidFill>
            <a:srgbClr val="C00000"/>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76D45E03-B5B0-643C-A0E1-FA2FCB89E4F9}"/>
              </a:ext>
            </a:extLst>
          </p:cNvPr>
          <p:cNvSpPr/>
          <p:nvPr/>
        </p:nvSpPr>
        <p:spPr>
          <a:xfrm>
            <a:off x="5229095" y="2392472"/>
            <a:ext cx="286533" cy="275573"/>
          </a:xfrm>
          <a:prstGeom prst="star5">
            <a:avLst/>
          </a:prstGeom>
          <a:solidFill>
            <a:srgbClr val="C00000"/>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D11A91-FAA6-BAB4-351B-792021AA60C1}"/>
              </a:ext>
            </a:extLst>
          </p:cNvPr>
          <p:cNvSpPr txBox="1"/>
          <p:nvPr/>
        </p:nvSpPr>
        <p:spPr>
          <a:xfrm>
            <a:off x="9454572" y="2392472"/>
            <a:ext cx="1952462" cy="923330"/>
          </a:xfrm>
          <a:prstGeom prst="rect">
            <a:avLst/>
          </a:prstGeom>
          <a:noFill/>
        </p:spPr>
        <p:txBody>
          <a:bodyPr wrap="square" rtlCol="0">
            <a:spAutoFit/>
          </a:bodyPr>
          <a:lstStyle/>
          <a:p>
            <a:r>
              <a:rPr lang="en-US" dirty="0"/>
              <a:t>11/13 individuals as Putah Creek origin</a:t>
            </a:r>
          </a:p>
        </p:txBody>
      </p:sp>
    </p:spTree>
    <p:extLst>
      <p:ext uri="{BB962C8B-B14F-4D97-AF65-F5344CB8AC3E}">
        <p14:creationId xmlns:p14="http://schemas.microsoft.com/office/powerpoint/2010/main" val="509283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7E26-1CB8-30AD-403A-9F93AFB666B0}"/>
              </a:ext>
            </a:extLst>
          </p:cNvPr>
          <p:cNvSpPr>
            <a:spLocks noGrp="1"/>
          </p:cNvSpPr>
          <p:nvPr>
            <p:ph type="title"/>
          </p:nvPr>
        </p:nvSpPr>
        <p:spPr/>
        <p:txBody>
          <a:bodyPr>
            <a:normAutofit/>
          </a:bodyPr>
          <a:lstStyle/>
          <a:p>
            <a:r>
              <a:rPr lang="en-US" dirty="0"/>
              <a:t>Parentage-based tagging (PBT)</a:t>
            </a:r>
          </a:p>
        </p:txBody>
      </p:sp>
      <p:sp>
        <p:nvSpPr>
          <p:cNvPr id="3" name="Content Placeholder 2">
            <a:extLst>
              <a:ext uri="{FF2B5EF4-FFF2-40B4-BE49-F238E27FC236}">
                <a16:creationId xmlns:a16="http://schemas.microsoft.com/office/drawing/2014/main" id="{7748CA7D-1221-471B-E542-72622C4EB53D}"/>
              </a:ext>
            </a:extLst>
          </p:cNvPr>
          <p:cNvSpPr>
            <a:spLocks noGrp="1"/>
          </p:cNvSpPr>
          <p:nvPr>
            <p:ph idx="1"/>
          </p:nvPr>
        </p:nvSpPr>
        <p:spPr>
          <a:xfrm>
            <a:off x="640080" y="2312377"/>
            <a:ext cx="10890928" cy="3887255"/>
          </a:xfrm>
        </p:spPr>
        <p:txBody>
          <a:bodyPr>
            <a:normAutofit/>
          </a:bodyPr>
          <a:lstStyle/>
          <a:p>
            <a:r>
              <a:rPr lang="en-US" dirty="0"/>
              <a:t>Further resolution of natal origin using genetics</a:t>
            </a:r>
          </a:p>
          <a:p>
            <a:r>
              <a:rPr lang="en-US" dirty="0"/>
              <a:t>PBT </a:t>
            </a:r>
            <a:r>
              <a:rPr lang="en-US" kern="100" dirty="0">
                <a:cs typeface="Times New Roman" panose="02020603050405020304" pitchFamily="18" charset="0"/>
              </a:rPr>
              <a:t>is a </a:t>
            </a:r>
            <a:r>
              <a:rPr lang="en-US" kern="100" dirty="0">
                <a:ea typeface="Aptos" panose="020B0004020202020204" pitchFamily="34" charset="0"/>
                <a:cs typeface="Times New Roman" panose="02020603050405020304" pitchFamily="18" charset="0"/>
              </a:rPr>
              <a:t>molecular based approach to genetically “tag” fish </a:t>
            </a:r>
            <a:r>
              <a:rPr lang="en-US" kern="100" dirty="0">
                <a:effectLst/>
                <a:ea typeface="Aptos" panose="020B0004020202020204" pitchFamily="34" charset="0"/>
                <a:cs typeface="Times New Roman" panose="02020603050405020304" pitchFamily="18" charset="0"/>
              </a:rPr>
              <a:t>to conduct large scale parentage assignments instead of physically tagging individuals</a:t>
            </a:r>
          </a:p>
          <a:p>
            <a:pPr lvl="1"/>
            <a:r>
              <a:rPr lang="en-US" kern="100" dirty="0">
                <a:ea typeface="Aptos" panose="020B0004020202020204" pitchFamily="34" charset="0"/>
                <a:cs typeface="Times New Roman" panose="02020603050405020304" pitchFamily="18" charset="0"/>
              </a:rPr>
              <a:t>Uses single nucleotide polymorphisms (SNPs) unique to individuals</a:t>
            </a:r>
          </a:p>
          <a:p>
            <a:pPr lvl="1"/>
            <a:r>
              <a:rPr lang="en-US" kern="100" dirty="0">
                <a:ea typeface="Aptos" panose="020B0004020202020204" pitchFamily="34" charset="0"/>
                <a:cs typeface="Times New Roman" panose="02020603050405020304" pitchFamily="18" charset="0"/>
              </a:rPr>
              <a:t>SNPs = “genetic GPS coordinates”</a:t>
            </a:r>
          </a:p>
          <a:p>
            <a:pPr lvl="1"/>
            <a:r>
              <a:rPr lang="en-US" kern="100" dirty="0">
                <a:ea typeface="Aptos" panose="020B0004020202020204" pitchFamily="34" charset="0"/>
                <a:cs typeface="Times New Roman" panose="02020603050405020304" pitchFamily="18" charset="0"/>
              </a:rPr>
              <a:t>SNP panel higher efficacy on carcass tissue vs sequencing</a:t>
            </a:r>
            <a:endParaRPr lang="en-US" kern="100" dirty="0">
              <a:effectLst/>
              <a:ea typeface="Aptos" panose="020B0004020202020204" pitchFamily="34" charset="0"/>
              <a:cs typeface="Times New Roman" panose="02020603050405020304" pitchFamily="18" charset="0"/>
            </a:endParaRPr>
          </a:p>
          <a:p>
            <a:r>
              <a:rPr lang="en-US" kern="100" dirty="0">
                <a:ea typeface="Aptos" panose="020B0004020202020204" pitchFamily="34" charset="0"/>
                <a:cs typeface="Times New Roman" panose="02020603050405020304" pitchFamily="18" charset="0"/>
              </a:rPr>
              <a:t>PBT create families where further questions can be explored such as:</a:t>
            </a:r>
          </a:p>
          <a:p>
            <a:pPr marL="608076" lvl="1" indent="-342900">
              <a:buFont typeface="+mj-lt"/>
              <a:buAutoNum type="arabicPeriod"/>
            </a:pPr>
            <a:r>
              <a:rPr lang="en-US" sz="2000" kern="100" dirty="0">
                <a:effectLst/>
                <a:ea typeface="Aptos" panose="020B0004020202020204" pitchFamily="34" charset="0"/>
                <a:cs typeface="Times New Roman" panose="02020603050405020304" pitchFamily="18" charset="0"/>
              </a:rPr>
              <a:t>ID stock/origin: genetically identify natural origin</a:t>
            </a:r>
            <a:r>
              <a:rPr lang="en-US" sz="2000" kern="100" dirty="0">
                <a:ea typeface="Aptos" panose="020B0004020202020204" pitchFamily="34" charset="0"/>
                <a:cs typeface="Times New Roman" panose="02020603050405020304" pitchFamily="18" charset="0"/>
              </a:rPr>
              <a:t> vs</a:t>
            </a:r>
            <a:r>
              <a:rPr lang="en-US" sz="2000" kern="100" dirty="0">
                <a:effectLst/>
                <a:ea typeface="Aptos" panose="020B0004020202020204" pitchFamily="34" charset="0"/>
                <a:cs typeface="Times New Roman" panose="02020603050405020304" pitchFamily="18" charset="0"/>
              </a:rPr>
              <a:t> hatchery salmonids </a:t>
            </a:r>
          </a:p>
          <a:p>
            <a:pPr marL="608076" lvl="1" indent="-342900">
              <a:buFont typeface="+mj-lt"/>
              <a:buAutoNum type="arabicPeriod"/>
            </a:pPr>
            <a:r>
              <a:rPr lang="en-US" sz="2000" kern="100" dirty="0">
                <a:ea typeface="Aptos" panose="020B0004020202020204" pitchFamily="34" charset="0"/>
                <a:cs typeface="Times New Roman" panose="02020603050405020304" pitchFamily="18" charset="0"/>
              </a:rPr>
              <a:t>Population health/demographics: </a:t>
            </a:r>
            <a:r>
              <a:rPr lang="en-US" sz="2000" kern="100" dirty="0">
                <a:effectLst/>
                <a:ea typeface="Aptos" panose="020B0004020202020204" pitchFamily="34" charset="0"/>
                <a:cs typeface="Times New Roman" panose="02020603050405020304" pitchFamily="18" charset="0"/>
              </a:rPr>
              <a:t>breeding patterns and reproductive success</a:t>
            </a:r>
          </a:p>
          <a:p>
            <a:pPr marL="608076" lvl="1" indent="-342900">
              <a:buFont typeface="+mj-lt"/>
              <a:buAutoNum type="arabicPeriod"/>
            </a:pPr>
            <a:endParaRPr lang="en-US" sz="2000" kern="100" dirty="0">
              <a:effectLst/>
              <a:ea typeface="Aptos" panose="020B0004020202020204" pitchFamily="34" charset="0"/>
              <a:cs typeface="Times New Roman" panose="02020603050405020304" pitchFamily="18" charset="0"/>
            </a:endParaRPr>
          </a:p>
          <a:p>
            <a:pPr lvl="1"/>
            <a:endParaRPr lang="en-US" sz="2000" kern="100" dirty="0">
              <a:effectLst/>
              <a:ea typeface="Aptos" panose="020B0004020202020204" pitchFamily="34" charset="0"/>
              <a:cs typeface="Times New Roman" panose="02020603050405020304" pitchFamily="18" charset="0"/>
            </a:endParaRPr>
          </a:p>
          <a:p>
            <a:pPr marL="0" marR="0">
              <a:lnSpc>
                <a:spcPct val="115000"/>
              </a:lnSpc>
              <a:spcAft>
                <a:spcPts val="800"/>
              </a:spcAft>
            </a:pPr>
            <a:endParaRPr lang="en-US" kern="100" dirty="0">
              <a:effectLst/>
              <a:ea typeface="Aptos" panose="020B0004020202020204" pitchFamily="34" charset="0"/>
              <a:cs typeface="Times New Roman" panose="02020603050405020304" pitchFamily="18"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8105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Putah Creek Fish Kill: Learning from a Local Disaster | California  WaterBlog">
            <a:extLst>
              <a:ext uri="{FF2B5EF4-FFF2-40B4-BE49-F238E27FC236}">
                <a16:creationId xmlns:a16="http://schemas.microsoft.com/office/drawing/2014/main" id="{F17F8A6D-BA9A-6A99-1BE5-BC4AE35AF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61" name="Rectangle 2060">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C60FED-2068-06CC-8A50-BF4882CE0A7C}"/>
              </a:ext>
            </a:extLst>
          </p:cNvPr>
          <p:cNvSpPr>
            <a:spLocks noGrp="1"/>
          </p:cNvSpPr>
          <p:nvPr>
            <p:ph type="title"/>
          </p:nvPr>
        </p:nvSpPr>
        <p:spPr>
          <a:xfrm>
            <a:off x="1049451" y="1352492"/>
            <a:ext cx="4665540" cy="1143000"/>
          </a:xfrm>
        </p:spPr>
        <p:txBody>
          <a:bodyPr anchor="t">
            <a:normAutofit/>
          </a:bodyPr>
          <a:lstStyle/>
          <a:p>
            <a:r>
              <a:rPr lang="en-US"/>
              <a:t>Objectives</a:t>
            </a:r>
            <a:endParaRPr lang="en-US" dirty="0"/>
          </a:p>
        </p:txBody>
      </p:sp>
      <p:cxnSp>
        <p:nvCxnSpPr>
          <p:cNvPr id="2059" name="Straight Connector 2058">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FB7C91-BEFC-E52A-0B6E-E48B6AD3C699}"/>
              </a:ext>
            </a:extLst>
          </p:cNvPr>
          <p:cNvSpPr>
            <a:spLocks noGrp="1"/>
          </p:cNvSpPr>
          <p:nvPr>
            <p:ph idx="1"/>
          </p:nvPr>
        </p:nvSpPr>
        <p:spPr>
          <a:xfrm>
            <a:off x="940547" y="2271129"/>
            <a:ext cx="5291369" cy="3057911"/>
          </a:xfrm>
        </p:spPr>
        <p:txBody>
          <a:bodyPr>
            <a:noAutofit/>
          </a:bodyPr>
          <a:lstStyle/>
          <a:p>
            <a:pPr marL="0" indent="0">
              <a:lnSpc>
                <a:spcPct val="110000"/>
              </a:lnSpc>
              <a:spcBef>
                <a:spcPts val="0"/>
              </a:spcBef>
              <a:buNone/>
            </a:pPr>
            <a:r>
              <a:rPr lang="en-US" sz="1800" b="0" i="0" u="none" strike="noStrike" dirty="0">
                <a:ea typeface="Calibri"/>
                <a:cs typeface="Calibri"/>
                <a:sym typeface="Calibri"/>
              </a:rPr>
              <a:t>I will use the genetic method of parentage-based tagging (PBT) via a validated SNP panel to:</a:t>
            </a:r>
          </a:p>
          <a:p>
            <a:pPr marL="0" indent="0">
              <a:lnSpc>
                <a:spcPct val="110000"/>
              </a:lnSpc>
              <a:spcBef>
                <a:spcPts val="0"/>
              </a:spcBef>
              <a:buNone/>
            </a:pPr>
            <a:endParaRPr lang="en-US" sz="1800" b="0" i="0" u="none" strike="noStrike" dirty="0">
              <a:ea typeface="Calibri"/>
              <a:cs typeface="Calibri"/>
              <a:sym typeface="Calibri"/>
            </a:endParaRPr>
          </a:p>
          <a:p>
            <a:pPr marL="722376" lvl="1" indent="-457200">
              <a:lnSpc>
                <a:spcPct val="110000"/>
              </a:lnSpc>
              <a:spcBef>
                <a:spcPts val="0"/>
              </a:spcBef>
              <a:buFont typeface="+mj-lt"/>
              <a:buAutoNum type="arabicPeriod"/>
            </a:pPr>
            <a:r>
              <a:rPr lang="en-US" dirty="0">
                <a:cs typeface="Calibri"/>
                <a:sym typeface="Calibri"/>
              </a:rPr>
              <a:t>Use the parentage assignments to e</a:t>
            </a:r>
            <a:r>
              <a:rPr lang="en-US" b="0" i="0" u="none" strike="noStrike" dirty="0">
                <a:ea typeface="Calibri"/>
                <a:cs typeface="Calibri"/>
                <a:sym typeface="Calibri"/>
              </a:rPr>
              <a:t>lucidate how many Chinook salmon spawning in Putah Creek are the progeny of those that spawned in previous years </a:t>
            </a:r>
          </a:p>
          <a:p>
            <a:pPr marL="502920" lvl="2" indent="0">
              <a:lnSpc>
                <a:spcPct val="110000"/>
              </a:lnSpc>
              <a:spcBef>
                <a:spcPts val="0"/>
              </a:spcBef>
              <a:buNone/>
            </a:pPr>
            <a:endParaRPr lang="en-US" b="0" i="0" u="none" strike="noStrike" dirty="0">
              <a:ea typeface="Calibri"/>
              <a:cs typeface="Calibri"/>
              <a:sym typeface="Calibri"/>
            </a:endParaRPr>
          </a:p>
          <a:p>
            <a:pPr marL="722376" lvl="1" indent="-457200">
              <a:lnSpc>
                <a:spcPct val="110000"/>
              </a:lnSpc>
              <a:spcBef>
                <a:spcPts val="0"/>
              </a:spcBef>
              <a:buFont typeface="+mj-lt"/>
              <a:buAutoNum type="arabicPeriod"/>
            </a:pPr>
            <a:r>
              <a:rPr lang="en-US" b="0" i="0" u="none" strike="noStrike" dirty="0">
                <a:ea typeface="Calibri"/>
                <a:cs typeface="Calibri"/>
                <a:sym typeface="Calibri"/>
              </a:rPr>
              <a:t>Explore </a:t>
            </a:r>
            <a:r>
              <a:rPr lang="en-US" dirty="0">
                <a:ea typeface="Calibri"/>
                <a:cs typeface="Calibri"/>
                <a:sym typeface="Calibri"/>
              </a:rPr>
              <a:t>factors influencing individual </a:t>
            </a:r>
            <a:r>
              <a:rPr lang="en-US" b="0" i="0" u="none" strike="noStrike" dirty="0">
                <a:ea typeface="Calibri"/>
                <a:cs typeface="Calibri"/>
                <a:sym typeface="Calibri"/>
              </a:rPr>
              <a:t>reproductive success of the Chinook sal</a:t>
            </a:r>
            <a:r>
              <a:rPr lang="en-US" dirty="0">
                <a:ea typeface="Calibri"/>
                <a:cs typeface="Calibri"/>
                <a:sym typeface="Calibri"/>
              </a:rPr>
              <a:t>mon in Putah Creek</a:t>
            </a:r>
            <a:endParaRPr lang="en-US" b="0" i="0" u="none" strike="noStrike" dirty="0">
              <a:ea typeface="Calibri"/>
              <a:cs typeface="Calibri"/>
              <a:sym typeface="Calibri"/>
            </a:endParaRPr>
          </a:p>
          <a:p>
            <a:pPr marL="0" indent="0">
              <a:lnSpc>
                <a:spcPct val="110000"/>
              </a:lnSpc>
              <a:buNone/>
            </a:pPr>
            <a:endParaRPr lang="en-US" sz="1800" dirty="0"/>
          </a:p>
        </p:txBody>
      </p:sp>
    </p:spTree>
    <p:extLst>
      <p:ext uri="{BB962C8B-B14F-4D97-AF65-F5344CB8AC3E}">
        <p14:creationId xmlns:p14="http://schemas.microsoft.com/office/powerpoint/2010/main" val="373732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5594B-5911-B2A3-00C2-7DEE733A2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F3C3D-E9A9-ABD7-C19C-80A69C5B38DB}"/>
              </a:ext>
            </a:extLst>
          </p:cNvPr>
          <p:cNvSpPr>
            <a:spLocks noGrp="1"/>
          </p:cNvSpPr>
          <p:nvPr>
            <p:ph type="title"/>
          </p:nvPr>
        </p:nvSpPr>
        <p:spPr>
          <a:xfrm>
            <a:off x="640078" y="247136"/>
            <a:ext cx="10890929" cy="1097280"/>
          </a:xfrm>
        </p:spPr>
        <p:txBody>
          <a:bodyPr/>
          <a:lstStyle/>
          <a:p>
            <a:r>
              <a:rPr lang="en-US" dirty="0"/>
              <a:t>Methods: PBT panel creation</a:t>
            </a:r>
          </a:p>
        </p:txBody>
      </p:sp>
      <p:sp>
        <p:nvSpPr>
          <p:cNvPr id="3" name="Content Placeholder 2">
            <a:extLst>
              <a:ext uri="{FF2B5EF4-FFF2-40B4-BE49-F238E27FC236}">
                <a16:creationId xmlns:a16="http://schemas.microsoft.com/office/drawing/2014/main" id="{FCFBE860-319C-4770-C0E4-9EF291E83A11}"/>
              </a:ext>
            </a:extLst>
          </p:cNvPr>
          <p:cNvSpPr>
            <a:spLocks noGrp="1"/>
          </p:cNvSpPr>
          <p:nvPr>
            <p:ph idx="1"/>
          </p:nvPr>
        </p:nvSpPr>
        <p:spPr>
          <a:xfrm>
            <a:off x="640078" y="1622375"/>
            <a:ext cx="9073763" cy="4224528"/>
          </a:xfrm>
        </p:spPr>
        <p:txBody>
          <a:bodyPr>
            <a:normAutofit/>
          </a:bodyPr>
          <a:lstStyle/>
          <a:p>
            <a:pPr marL="0" indent="0">
              <a:buNone/>
            </a:pPr>
            <a:r>
              <a:rPr lang="en-US" dirty="0"/>
              <a:t>Sequencing and SNP discovery: </a:t>
            </a:r>
          </a:p>
          <a:p>
            <a:r>
              <a:rPr lang="en-US" sz="2000" dirty="0">
                <a:ea typeface="Calibri"/>
                <a:cs typeface="Calibri"/>
                <a:sym typeface="Calibri"/>
              </a:rPr>
              <a:t>Extracted and sequenced out-migrating juveniles from Putah Creek and combined sequencing data with available sequenced data from the Mokelumne Hatchery </a:t>
            </a:r>
            <a:endParaRPr lang="en-US" dirty="0">
              <a:ea typeface="Calibri"/>
              <a:cs typeface="Calibri"/>
              <a:sym typeface="Calibri"/>
            </a:endParaRPr>
          </a:p>
          <a:p>
            <a:r>
              <a:rPr lang="en-US" sz="2000" dirty="0">
                <a:ea typeface="Calibri"/>
                <a:cs typeface="Calibri"/>
                <a:sym typeface="Calibri"/>
              </a:rPr>
              <a:t>Filtered based on minor allele frequency 0.2&lt;MAF&lt;0.45 and matching major and minor allele between the two data sets to ensure concordance</a:t>
            </a:r>
          </a:p>
          <a:p>
            <a:pPr lvl="1"/>
            <a:r>
              <a:rPr lang="en-US" dirty="0">
                <a:ea typeface="Calibri"/>
                <a:cs typeface="Calibri"/>
                <a:sym typeface="Calibri"/>
              </a:rPr>
              <a:t>Higher heterozygosity = more power in parentage analysis</a:t>
            </a:r>
          </a:p>
          <a:p>
            <a:r>
              <a:rPr lang="en-US" dirty="0">
                <a:ea typeface="Calibri"/>
                <a:cs typeface="Calibri"/>
                <a:sym typeface="Calibri"/>
              </a:rPr>
              <a:t>F</a:t>
            </a:r>
            <a:r>
              <a:rPr lang="en-US" sz="2000" dirty="0">
                <a:ea typeface="Calibri"/>
                <a:cs typeface="Calibri"/>
                <a:sym typeface="Calibri"/>
              </a:rPr>
              <a:t>iltere</a:t>
            </a:r>
            <a:r>
              <a:rPr lang="en-US" dirty="0">
                <a:ea typeface="Calibri"/>
                <a:cs typeface="Calibri"/>
                <a:sym typeface="Calibri"/>
              </a:rPr>
              <a:t>d to SNPs </a:t>
            </a:r>
            <a:r>
              <a:rPr lang="en-US" sz="1800" b="0" i="0" u="none" strike="noStrike" dirty="0">
                <a:solidFill>
                  <a:srgbClr val="000000"/>
                </a:solidFill>
                <a:effectLst/>
              </a:rPr>
              <a:t>found in more than half of the 42 individuals (SNPs = 226) and further prioritized SNPs with a difference in MAF score between the two data sets of ~0.1 (SNPs = 104)</a:t>
            </a:r>
            <a:endParaRPr lang="en-US" sz="2000" dirty="0">
              <a:ea typeface="Calibri"/>
              <a:cs typeface="Calibri"/>
              <a:sym typeface="Calibri"/>
            </a:endParaRPr>
          </a:p>
          <a:p>
            <a:endParaRPr lang="en-US" sz="2000" dirty="0">
              <a:ea typeface="Calibri"/>
              <a:cs typeface="Calibri"/>
              <a:sym typeface="Calibri"/>
            </a:endParaRPr>
          </a:p>
          <a:p>
            <a:pPr marL="0" indent="0">
              <a:buNone/>
            </a:pPr>
            <a:endParaRPr lang="en-US" sz="2000" dirty="0">
              <a:ea typeface="Calibri"/>
              <a:cs typeface="Calibri"/>
              <a:sym typeface="Calibri"/>
            </a:endParaRPr>
          </a:p>
          <a:p>
            <a:pPr marL="457200" indent="-457200">
              <a:buFont typeface="+mj-lt"/>
              <a:buAutoNum type="arabicPeriod"/>
            </a:pPr>
            <a:endParaRPr lang="en-US" dirty="0"/>
          </a:p>
        </p:txBody>
      </p:sp>
      <p:pic>
        <p:nvPicPr>
          <p:cNvPr id="7" name="Picture 6">
            <a:extLst>
              <a:ext uri="{FF2B5EF4-FFF2-40B4-BE49-F238E27FC236}">
                <a16:creationId xmlns:a16="http://schemas.microsoft.com/office/drawing/2014/main" id="{277A5F5E-1B10-D67A-87D1-D82911DBD42F}"/>
              </a:ext>
            </a:extLst>
          </p:cNvPr>
          <p:cNvPicPr>
            <a:picLocks noChangeAspect="1"/>
          </p:cNvPicPr>
          <p:nvPr/>
        </p:nvPicPr>
        <p:blipFill>
          <a:blip r:embed="rId2"/>
          <a:stretch>
            <a:fillRect/>
          </a:stretch>
        </p:blipFill>
        <p:spPr>
          <a:xfrm>
            <a:off x="10796496" y="78527"/>
            <a:ext cx="1238885" cy="1434498"/>
          </a:xfrm>
          <a:prstGeom prst="rect">
            <a:avLst/>
          </a:prstGeom>
        </p:spPr>
      </p:pic>
      <p:pic>
        <p:nvPicPr>
          <p:cNvPr id="9" name="Picture 8">
            <a:extLst>
              <a:ext uri="{FF2B5EF4-FFF2-40B4-BE49-F238E27FC236}">
                <a16:creationId xmlns:a16="http://schemas.microsoft.com/office/drawing/2014/main" id="{7F256237-4C40-8474-0D17-EC3D89374715}"/>
              </a:ext>
            </a:extLst>
          </p:cNvPr>
          <p:cNvPicPr>
            <a:picLocks noChangeAspect="1"/>
          </p:cNvPicPr>
          <p:nvPr/>
        </p:nvPicPr>
        <p:blipFill>
          <a:blip r:embed="rId3"/>
          <a:stretch>
            <a:fillRect/>
          </a:stretch>
        </p:blipFill>
        <p:spPr>
          <a:xfrm>
            <a:off x="9167750" y="78527"/>
            <a:ext cx="1370981" cy="1432535"/>
          </a:xfrm>
          <a:prstGeom prst="rect">
            <a:avLst/>
          </a:prstGeom>
        </p:spPr>
      </p:pic>
      <p:graphicFrame>
        <p:nvGraphicFramePr>
          <p:cNvPr id="5" name="Diagram 4">
            <a:extLst>
              <a:ext uri="{FF2B5EF4-FFF2-40B4-BE49-F238E27FC236}">
                <a16:creationId xmlns:a16="http://schemas.microsoft.com/office/drawing/2014/main" id="{AF3B5ADF-B8C7-D658-6D7D-CF2B4FCAF2A1}"/>
              </a:ext>
            </a:extLst>
          </p:cNvPr>
          <p:cNvGraphicFramePr/>
          <p:nvPr>
            <p:extLst>
              <p:ext uri="{D42A27DB-BD31-4B8C-83A1-F6EECF244321}">
                <p14:modId xmlns:p14="http://schemas.microsoft.com/office/powerpoint/2010/main" val="3213583084"/>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8924A048-BD7A-6332-D763-1048074C27C9}"/>
              </a:ext>
            </a:extLst>
          </p:cNvPr>
          <p:cNvSpPr txBox="1"/>
          <p:nvPr/>
        </p:nvSpPr>
        <p:spPr>
          <a:xfrm>
            <a:off x="9318478" y="1506959"/>
            <a:ext cx="1069524" cy="230832"/>
          </a:xfrm>
          <a:prstGeom prst="rect">
            <a:avLst/>
          </a:prstGeom>
          <a:noFill/>
        </p:spPr>
        <p:txBody>
          <a:bodyPr wrap="none" rtlCol="0">
            <a:spAutoFit/>
          </a:bodyPr>
          <a:lstStyle/>
          <a:p>
            <a:r>
              <a:rPr lang="en-US" sz="900" dirty="0"/>
              <a:t>Dr. Mac Campbell</a:t>
            </a:r>
          </a:p>
        </p:txBody>
      </p:sp>
      <p:sp>
        <p:nvSpPr>
          <p:cNvPr id="6" name="TextBox 5">
            <a:extLst>
              <a:ext uri="{FF2B5EF4-FFF2-40B4-BE49-F238E27FC236}">
                <a16:creationId xmlns:a16="http://schemas.microsoft.com/office/drawing/2014/main" id="{142BD17F-4127-AC89-B6B2-6DE94CC0765A}"/>
              </a:ext>
            </a:extLst>
          </p:cNvPr>
          <p:cNvSpPr txBox="1"/>
          <p:nvPr/>
        </p:nvSpPr>
        <p:spPr>
          <a:xfrm>
            <a:off x="10965857" y="1506959"/>
            <a:ext cx="949299" cy="230832"/>
          </a:xfrm>
          <a:prstGeom prst="rect">
            <a:avLst/>
          </a:prstGeom>
          <a:noFill/>
        </p:spPr>
        <p:txBody>
          <a:bodyPr wrap="none" rtlCol="0">
            <a:spAutoFit/>
          </a:bodyPr>
          <a:lstStyle/>
          <a:p>
            <a:r>
              <a:rPr lang="en-US" sz="900" dirty="0"/>
              <a:t>Dr. Emily Funk </a:t>
            </a:r>
          </a:p>
        </p:txBody>
      </p:sp>
    </p:spTree>
    <p:extLst>
      <p:ext uri="{BB962C8B-B14F-4D97-AF65-F5344CB8AC3E}">
        <p14:creationId xmlns:p14="http://schemas.microsoft.com/office/powerpoint/2010/main" val="756778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20846-A83B-3473-7A08-B6FC63FC48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70FD34-5BD7-18A4-4D5A-3108BE0298FB}"/>
              </a:ext>
            </a:extLst>
          </p:cNvPr>
          <p:cNvSpPr>
            <a:spLocks noGrp="1"/>
          </p:cNvSpPr>
          <p:nvPr>
            <p:ph idx="1"/>
          </p:nvPr>
        </p:nvSpPr>
        <p:spPr>
          <a:xfrm>
            <a:off x="777865" y="1645920"/>
            <a:ext cx="10445455" cy="3865532"/>
          </a:xfrm>
        </p:spPr>
        <p:txBody>
          <a:bodyPr>
            <a:normAutofit fontScale="92500"/>
          </a:bodyPr>
          <a:lstStyle/>
          <a:p>
            <a:pPr marL="0" indent="0">
              <a:buNone/>
            </a:pPr>
            <a:r>
              <a:rPr lang="en-US" sz="2000" dirty="0">
                <a:ea typeface="Calibri"/>
                <a:cs typeface="Calibri"/>
                <a:sym typeface="Calibri"/>
              </a:rPr>
              <a:t>Parentage simulation with candidate SNPs: </a:t>
            </a:r>
          </a:p>
          <a:p>
            <a:r>
              <a:rPr lang="en-US" sz="2000" dirty="0">
                <a:ea typeface="Calibri"/>
                <a:cs typeface="Calibri"/>
                <a:sym typeface="Calibri"/>
              </a:rPr>
              <a:t>Simulated families using allele frequencies from Putah Chinook and performed parentage analysis in CERVUS to assess how well the candidate SNPs perform for parentage analysis</a:t>
            </a:r>
          </a:p>
          <a:p>
            <a:r>
              <a:rPr lang="en-US" sz="2000" dirty="0">
                <a:ea typeface="Calibri"/>
                <a:cs typeface="Calibri"/>
                <a:sym typeface="Calibri"/>
              </a:rPr>
              <a:t>104 candidate</a:t>
            </a:r>
            <a:r>
              <a:rPr lang="en-US" dirty="0">
                <a:ea typeface="Calibri"/>
                <a:cs typeface="Calibri"/>
                <a:sym typeface="Calibri"/>
              </a:rPr>
              <a:t> loci </a:t>
            </a:r>
            <a:endParaRPr lang="en-US" sz="2000" dirty="0">
              <a:ea typeface="Calibri"/>
              <a:cs typeface="Calibri"/>
              <a:sym typeface="Calibri"/>
            </a:endParaRPr>
          </a:p>
          <a:p>
            <a:r>
              <a:rPr lang="en-US" sz="2000" dirty="0">
                <a:ea typeface="Calibri"/>
                <a:cs typeface="Calibri"/>
                <a:sym typeface="Calibri"/>
              </a:rPr>
              <a:t>50-90% </a:t>
            </a:r>
            <a:r>
              <a:rPr lang="en-US" dirty="0">
                <a:ea typeface="Calibri"/>
                <a:cs typeface="Calibri"/>
                <a:sym typeface="Calibri"/>
              </a:rPr>
              <a:t>simulated parents</a:t>
            </a:r>
            <a:r>
              <a:rPr lang="en-US" sz="2000" dirty="0">
                <a:ea typeface="Calibri"/>
                <a:cs typeface="Calibri"/>
                <a:sym typeface="Calibri"/>
              </a:rPr>
              <a:t> sampled</a:t>
            </a:r>
          </a:p>
          <a:p>
            <a:r>
              <a:rPr lang="en-US" sz="2000" dirty="0">
                <a:ea typeface="Calibri"/>
                <a:cs typeface="Calibri"/>
                <a:sym typeface="Calibri"/>
              </a:rPr>
              <a:t>Output: single parent assignment (out of 2000 parents), parent pair assignment (out of 1000 parent pairs), a confidence score in these assignments (LOD score)</a:t>
            </a:r>
          </a:p>
          <a:p>
            <a:pPr lvl="1"/>
            <a:r>
              <a:rPr lang="en-US" dirty="0">
                <a:ea typeface="Calibri"/>
                <a:cs typeface="Calibri"/>
                <a:sym typeface="Calibri"/>
              </a:rPr>
              <a:t>Single parent: 99.2-99.8% assigned with high confidence</a:t>
            </a:r>
          </a:p>
          <a:p>
            <a:pPr lvl="1"/>
            <a:r>
              <a:rPr lang="en-US" dirty="0">
                <a:ea typeface="Calibri"/>
                <a:cs typeface="Calibri"/>
                <a:sym typeface="Calibri"/>
              </a:rPr>
              <a:t>Parent pair: 51-89% assigned with high confidence </a:t>
            </a:r>
          </a:p>
          <a:p>
            <a:pPr lvl="1"/>
            <a:endParaRPr lang="en-US" dirty="0">
              <a:ea typeface="Calibri"/>
              <a:cs typeface="Calibri"/>
              <a:sym typeface="Calibri"/>
            </a:endParaRPr>
          </a:p>
          <a:p>
            <a:endParaRPr lang="en-US" sz="2000" b="1" dirty="0">
              <a:ea typeface="PT Sans"/>
              <a:cs typeface="PT Sans"/>
              <a:sym typeface="PT Sans"/>
            </a:endParaRPr>
          </a:p>
          <a:p>
            <a:pPr marL="0" indent="0">
              <a:buNone/>
            </a:pPr>
            <a:endParaRPr lang="en-US" dirty="0"/>
          </a:p>
        </p:txBody>
      </p:sp>
      <p:sp>
        <p:nvSpPr>
          <p:cNvPr id="8" name="Title 1">
            <a:extLst>
              <a:ext uri="{FF2B5EF4-FFF2-40B4-BE49-F238E27FC236}">
                <a16:creationId xmlns:a16="http://schemas.microsoft.com/office/drawing/2014/main" id="{1F55C47E-DF43-4DCD-BE78-FE6E3837D0B2}"/>
              </a:ext>
            </a:extLst>
          </p:cNvPr>
          <p:cNvSpPr txBox="1">
            <a:spLocks/>
          </p:cNvSpPr>
          <p:nvPr/>
        </p:nvSpPr>
        <p:spPr>
          <a:xfrm>
            <a:off x="640078" y="247136"/>
            <a:ext cx="10890929" cy="109728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a:t>Methods: PBT panel creation</a:t>
            </a:r>
            <a:endParaRPr lang="en-US" dirty="0"/>
          </a:p>
        </p:txBody>
      </p:sp>
      <p:graphicFrame>
        <p:nvGraphicFramePr>
          <p:cNvPr id="4" name="Diagram 3">
            <a:extLst>
              <a:ext uri="{FF2B5EF4-FFF2-40B4-BE49-F238E27FC236}">
                <a16:creationId xmlns:a16="http://schemas.microsoft.com/office/drawing/2014/main" id="{C8A75B43-237C-2EDF-BFF2-0A51BCE39423}"/>
              </a:ext>
            </a:extLst>
          </p:cNvPr>
          <p:cNvGraphicFramePr/>
          <p:nvPr>
            <p:extLst>
              <p:ext uri="{D42A27DB-BD31-4B8C-83A1-F6EECF244321}">
                <p14:modId xmlns:p14="http://schemas.microsoft.com/office/powerpoint/2010/main" val="4119739376"/>
              </p:ext>
            </p:extLst>
          </p:nvPr>
        </p:nvGraphicFramePr>
        <p:xfrm>
          <a:off x="1592385" y="3780447"/>
          <a:ext cx="92837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092309"/>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19839</TotalTime>
  <Words>1343</Words>
  <Application>Microsoft Macintosh PowerPoint</Application>
  <PresentationFormat>Widescreen</PresentationFormat>
  <Paragraphs>244</Paragraphs>
  <Slides>18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Avenir Next LT Pro</vt:lpstr>
      <vt:lpstr>Calibri</vt:lpstr>
      <vt:lpstr>Grandview Display</vt:lpstr>
      <vt:lpstr>PT Sans</vt:lpstr>
      <vt:lpstr>PT Sans Narrow</vt:lpstr>
      <vt:lpstr>Times New Roman</vt:lpstr>
      <vt:lpstr>DashVTI</vt:lpstr>
      <vt:lpstr>Using parentage-based tagging to identify natal origins of Chinook salmon returning to a restored creek</vt:lpstr>
      <vt:lpstr>Roadmap</vt:lpstr>
      <vt:lpstr>Background</vt:lpstr>
      <vt:lpstr>Otolith analysis </vt:lpstr>
      <vt:lpstr>Otolith analysis </vt:lpstr>
      <vt:lpstr>Parentage-based tagging (PBT)</vt:lpstr>
      <vt:lpstr>Objectives</vt:lpstr>
      <vt:lpstr>Methods: PBT panel creation</vt:lpstr>
      <vt:lpstr>PowerPoint Presentation</vt:lpstr>
      <vt:lpstr>Feather River Hatchery test</vt:lpstr>
      <vt:lpstr>Feather River Hatchery test results</vt:lpstr>
      <vt:lpstr>Feather River Hatchery test results</vt:lpstr>
      <vt:lpstr>PowerPoint Presentation</vt:lpstr>
      <vt:lpstr>In lab validation</vt:lpstr>
      <vt:lpstr>In lab validation preliminary results</vt:lpstr>
      <vt:lpstr>Planned spring and summer work</vt:lpstr>
      <vt:lpstr>Future Directions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Alana Luzzio</dc:creator>
  <cp:lastModifiedBy>Alana Luzzio</cp:lastModifiedBy>
  <cp:revision>42</cp:revision>
  <dcterms:created xsi:type="dcterms:W3CDTF">2025-04-05T18:12:35Z</dcterms:created>
  <dcterms:modified xsi:type="dcterms:W3CDTF">2026-04-15T15:46:49Z</dcterms:modified>
</cp:coreProperties>
</file>